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26"/>
  </p:notesMasterIdLst>
  <p:handoutMasterIdLst>
    <p:handoutMasterId r:id="rId27"/>
  </p:handoutMasterIdLst>
  <p:sldIdLst>
    <p:sldId id="256" r:id="rId2"/>
    <p:sldId id="366" r:id="rId3"/>
    <p:sldId id="263" r:id="rId4"/>
    <p:sldId id="299" r:id="rId5"/>
    <p:sldId id="301" r:id="rId6"/>
    <p:sldId id="333" r:id="rId7"/>
    <p:sldId id="356" r:id="rId8"/>
    <p:sldId id="355" r:id="rId9"/>
    <p:sldId id="349" r:id="rId10"/>
    <p:sldId id="358" r:id="rId11"/>
    <p:sldId id="350" r:id="rId12"/>
    <p:sldId id="360" r:id="rId13"/>
    <p:sldId id="359" r:id="rId14"/>
    <p:sldId id="274" r:id="rId15"/>
    <p:sldId id="351" r:id="rId16"/>
    <p:sldId id="352" r:id="rId17"/>
    <p:sldId id="367" r:id="rId18"/>
    <p:sldId id="365" r:id="rId19"/>
    <p:sldId id="361" r:id="rId20"/>
    <p:sldId id="354" r:id="rId21"/>
    <p:sldId id="357" r:id="rId22"/>
    <p:sldId id="362" r:id="rId23"/>
    <p:sldId id="363" r:id="rId24"/>
    <p:sldId id="364" r:id="rId25"/>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47"/>
    <p:restoredTop sz="94614"/>
  </p:normalViewPr>
  <p:slideViewPr>
    <p:cSldViewPr snapToGrid="0">
      <p:cViewPr varScale="1">
        <p:scale>
          <a:sx n="90" d="100"/>
          <a:sy n="90" d="100"/>
        </p:scale>
        <p:origin x="1736" y="184"/>
      </p:cViewPr>
      <p:guideLst>
        <p:guide orient="horz" pos="2160"/>
        <p:guide pos="2880"/>
      </p:guideLst>
    </p:cSldViewPr>
  </p:slideViewPr>
  <p:notesTextViewPr>
    <p:cViewPr>
      <p:scale>
        <a:sx n="100" d="100"/>
        <a:sy n="100" d="100"/>
      </p:scale>
      <p:origin x="0" y="0"/>
    </p:cViewPr>
  </p:notesTextViewPr>
  <p:notesViewPr>
    <p:cSldViewPr snapToGrid="0">
      <p:cViewPr varScale="1">
        <p:scale>
          <a:sx n="60" d="100"/>
          <a:sy n="60" d="100"/>
        </p:scale>
        <p:origin x="-1794" y="-78"/>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72004" cy="465449"/>
          </a:xfrm>
          <a:prstGeom prst="rect">
            <a:avLst/>
          </a:prstGeom>
        </p:spPr>
        <p:txBody>
          <a:bodyPr vert="horz" lIns="89602" tIns="44801" rIns="89602" bIns="44801" rtlCol="0"/>
          <a:lstStyle>
            <a:lvl1pPr algn="l">
              <a:defRPr sz="1200"/>
            </a:lvl1pPr>
          </a:lstStyle>
          <a:p>
            <a:endParaRPr lang="en-US"/>
          </a:p>
        </p:txBody>
      </p:sp>
      <p:sp>
        <p:nvSpPr>
          <p:cNvPr id="3" name="Date Placeholder 2"/>
          <p:cNvSpPr>
            <a:spLocks noGrp="1"/>
          </p:cNvSpPr>
          <p:nvPr>
            <p:ph type="dt" sz="quarter" idx="1"/>
          </p:nvPr>
        </p:nvSpPr>
        <p:spPr>
          <a:xfrm>
            <a:off x="3884463" y="0"/>
            <a:ext cx="2972004" cy="465449"/>
          </a:xfrm>
          <a:prstGeom prst="rect">
            <a:avLst/>
          </a:prstGeom>
        </p:spPr>
        <p:txBody>
          <a:bodyPr vert="horz" lIns="89602" tIns="44801" rIns="89602" bIns="44801" rtlCol="0"/>
          <a:lstStyle>
            <a:lvl1pPr algn="r">
              <a:defRPr sz="1200"/>
            </a:lvl1pPr>
          </a:lstStyle>
          <a:p>
            <a:fld id="{527582AC-F8BE-410C-8388-3D4B11BB4B5E}" type="datetimeFigureOut">
              <a:rPr lang="en-US" smtClean="0"/>
              <a:t>1/9/23</a:t>
            </a:fld>
            <a:endParaRPr lang="en-US"/>
          </a:p>
        </p:txBody>
      </p:sp>
      <p:sp>
        <p:nvSpPr>
          <p:cNvPr id="4" name="Footer Placeholder 3"/>
          <p:cNvSpPr>
            <a:spLocks noGrp="1"/>
          </p:cNvSpPr>
          <p:nvPr>
            <p:ph type="ftr" sz="quarter" idx="2"/>
          </p:nvPr>
        </p:nvSpPr>
        <p:spPr>
          <a:xfrm>
            <a:off x="1" y="8829379"/>
            <a:ext cx="2972004" cy="465449"/>
          </a:xfrm>
          <a:prstGeom prst="rect">
            <a:avLst/>
          </a:prstGeom>
        </p:spPr>
        <p:txBody>
          <a:bodyPr vert="horz" lIns="89602" tIns="44801" rIns="89602" bIns="44801" rtlCol="0" anchor="b"/>
          <a:lstStyle>
            <a:lvl1pPr algn="l">
              <a:defRPr sz="1200"/>
            </a:lvl1pPr>
          </a:lstStyle>
          <a:p>
            <a:endParaRPr lang="en-US"/>
          </a:p>
        </p:txBody>
      </p:sp>
      <p:sp>
        <p:nvSpPr>
          <p:cNvPr id="5" name="Slide Number Placeholder 4"/>
          <p:cNvSpPr>
            <a:spLocks noGrp="1"/>
          </p:cNvSpPr>
          <p:nvPr>
            <p:ph type="sldNum" sz="quarter" idx="3"/>
          </p:nvPr>
        </p:nvSpPr>
        <p:spPr>
          <a:xfrm>
            <a:off x="3884463" y="8829379"/>
            <a:ext cx="2972004" cy="465449"/>
          </a:xfrm>
          <a:prstGeom prst="rect">
            <a:avLst/>
          </a:prstGeom>
        </p:spPr>
        <p:txBody>
          <a:bodyPr vert="horz" lIns="89602" tIns="44801" rIns="89602" bIns="44801" rtlCol="0" anchor="b"/>
          <a:lstStyle>
            <a:lvl1pPr algn="r">
              <a:defRPr sz="1200"/>
            </a:lvl1pPr>
          </a:lstStyle>
          <a:p>
            <a:fld id="{967129C7-07BE-4AA9-938D-B169E91793B2}" type="slidenum">
              <a:rPr lang="en-US" smtClean="0"/>
              <a:t>‹#›</a:t>
            </a:fld>
            <a:endParaRPr lang="en-US"/>
          </a:p>
        </p:txBody>
      </p:sp>
    </p:spTree>
    <p:extLst>
      <p:ext uri="{BB962C8B-B14F-4D97-AF65-F5344CB8AC3E}">
        <p14:creationId xmlns:p14="http://schemas.microsoft.com/office/powerpoint/2010/main" val="7093281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72004" cy="465449"/>
          </a:xfrm>
          <a:prstGeom prst="rect">
            <a:avLst/>
          </a:prstGeom>
        </p:spPr>
        <p:txBody>
          <a:bodyPr vert="horz" lIns="89602" tIns="44801" rIns="89602" bIns="44801" rtlCol="0"/>
          <a:lstStyle>
            <a:lvl1pPr algn="l">
              <a:defRPr sz="1200"/>
            </a:lvl1pPr>
          </a:lstStyle>
          <a:p>
            <a:endParaRPr lang="en-US"/>
          </a:p>
        </p:txBody>
      </p:sp>
      <p:sp>
        <p:nvSpPr>
          <p:cNvPr id="3" name="Date Placeholder 2"/>
          <p:cNvSpPr>
            <a:spLocks noGrp="1"/>
          </p:cNvSpPr>
          <p:nvPr>
            <p:ph type="dt" idx="1"/>
          </p:nvPr>
        </p:nvSpPr>
        <p:spPr>
          <a:xfrm>
            <a:off x="3884463" y="0"/>
            <a:ext cx="2972004" cy="465449"/>
          </a:xfrm>
          <a:prstGeom prst="rect">
            <a:avLst/>
          </a:prstGeom>
        </p:spPr>
        <p:txBody>
          <a:bodyPr vert="horz" lIns="89602" tIns="44801" rIns="89602" bIns="44801" rtlCol="0"/>
          <a:lstStyle>
            <a:lvl1pPr algn="r">
              <a:defRPr sz="1200"/>
            </a:lvl1pPr>
          </a:lstStyle>
          <a:p>
            <a:fld id="{3024FC0C-432F-024C-98C4-14D05CA1E4C6}" type="datetimeFigureOut">
              <a:rPr lang="en-US" smtClean="0"/>
              <a:t>1/9/23</a:t>
            </a:fld>
            <a:endParaRPr lang="en-US"/>
          </a:p>
        </p:txBody>
      </p:sp>
      <p:sp>
        <p:nvSpPr>
          <p:cNvPr id="4" name="Slide Image Placeholder 3"/>
          <p:cNvSpPr>
            <a:spLocks noGrp="1" noRot="1" noChangeAspect="1"/>
          </p:cNvSpPr>
          <p:nvPr>
            <p:ph type="sldImg" idx="2"/>
          </p:nvPr>
        </p:nvSpPr>
        <p:spPr>
          <a:xfrm>
            <a:off x="1338263" y="1162050"/>
            <a:ext cx="4181475" cy="3136900"/>
          </a:xfrm>
          <a:prstGeom prst="rect">
            <a:avLst/>
          </a:prstGeom>
          <a:noFill/>
          <a:ln w="12700">
            <a:solidFill>
              <a:prstClr val="black"/>
            </a:solidFill>
          </a:ln>
        </p:spPr>
        <p:txBody>
          <a:bodyPr vert="horz" lIns="89602" tIns="44801" rIns="89602" bIns="44801" rtlCol="0" anchor="ctr"/>
          <a:lstStyle/>
          <a:p>
            <a:endParaRPr lang="en-US"/>
          </a:p>
        </p:txBody>
      </p:sp>
      <p:sp>
        <p:nvSpPr>
          <p:cNvPr id="5" name="Notes Placeholder 4"/>
          <p:cNvSpPr>
            <a:spLocks noGrp="1"/>
          </p:cNvSpPr>
          <p:nvPr>
            <p:ph type="body" sz="quarter" idx="3"/>
          </p:nvPr>
        </p:nvSpPr>
        <p:spPr>
          <a:xfrm>
            <a:off x="685494" y="4473657"/>
            <a:ext cx="5487013" cy="3660693"/>
          </a:xfrm>
          <a:prstGeom prst="rect">
            <a:avLst/>
          </a:prstGeom>
        </p:spPr>
        <p:txBody>
          <a:bodyPr vert="horz" lIns="89602" tIns="44801" rIns="89602" bIns="4480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830951"/>
            <a:ext cx="2972004" cy="465449"/>
          </a:xfrm>
          <a:prstGeom prst="rect">
            <a:avLst/>
          </a:prstGeom>
        </p:spPr>
        <p:txBody>
          <a:bodyPr vert="horz" lIns="89602" tIns="44801" rIns="89602" bIns="44801" rtlCol="0" anchor="b"/>
          <a:lstStyle>
            <a:lvl1pPr algn="l">
              <a:defRPr sz="1200"/>
            </a:lvl1pPr>
          </a:lstStyle>
          <a:p>
            <a:endParaRPr lang="en-US"/>
          </a:p>
        </p:txBody>
      </p:sp>
      <p:sp>
        <p:nvSpPr>
          <p:cNvPr id="7" name="Slide Number Placeholder 6"/>
          <p:cNvSpPr>
            <a:spLocks noGrp="1"/>
          </p:cNvSpPr>
          <p:nvPr>
            <p:ph type="sldNum" sz="quarter" idx="5"/>
          </p:nvPr>
        </p:nvSpPr>
        <p:spPr>
          <a:xfrm>
            <a:off x="3884463" y="8830951"/>
            <a:ext cx="2972004" cy="465449"/>
          </a:xfrm>
          <a:prstGeom prst="rect">
            <a:avLst/>
          </a:prstGeom>
        </p:spPr>
        <p:txBody>
          <a:bodyPr vert="horz" lIns="89602" tIns="44801" rIns="89602" bIns="44801" rtlCol="0" anchor="b"/>
          <a:lstStyle>
            <a:lvl1pPr algn="r">
              <a:defRPr sz="1200"/>
            </a:lvl1pPr>
          </a:lstStyle>
          <a:p>
            <a:fld id="{D6C3428F-6FF0-EC4B-8CCC-59918850A8B4}" type="slidenum">
              <a:rPr lang="en-US" smtClean="0"/>
              <a:t>‹#›</a:t>
            </a:fld>
            <a:endParaRPr lang="en-US"/>
          </a:p>
        </p:txBody>
      </p:sp>
    </p:spTree>
    <p:extLst>
      <p:ext uri="{BB962C8B-B14F-4D97-AF65-F5344CB8AC3E}">
        <p14:creationId xmlns:p14="http://schemas.microsoft.com/office/powerpoint/2010/main" val="17179121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C3428F-6FF0-EC4B-8CCC-59918850A8B4}" type="slidenum">
              <a:rPr lang="en-US" smtClean="0"/>
              <a:t>1</a:t>
            </a:fld>
            <a:endParaRPr lang="en-US" dirty="0"/>
          </a:p>
        </p:txBody>
      </p:sp>
    </p:spTree>
    <p:extLst>
      <p:ext uri="{BB962C8B-B14F-4D97-AF65-F5344CB8AC3E}">
        <p14:creationId xmlns:p14="http://schemas.microsoft.com/office/powerpoint/2010/main" val="17949345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93725" y="0"/>
            <a:ext cx="5703888" cy="4278313"/>
          </a:xfrm>
        </p:spPr>
      </p:sp>
      <p:sp>
        <p:nvSpPr>
          <p:cNvPr id="3" name="Notes Placeholder 2"/>
          <p:cNvSpPr>
            <a:spLocks noGrp="1"/>
          </p:cNvSpPr>
          <p:nvPr>
            <p:ph type="body" idx="1"/>
          </p:nvPr>
        </p:nvSpPr>
        <p:spPr>
          <a:xfrm>
            <a:off x="263770" y="4473657"/>
            <a:ext cx="6404071" cy="4627757"/>
          </a:xfrm>
        </p:spPr>
        <p:txBody>
          <a:bodyPr>
            <a:normAutofit lnSpcReduction="10000"/>
          </a:bodyPr>
          <a:lstStyle/>
          <a:p>
            <a:r>
              <a:rPr lang="en-US" sz="1000" dirty="0"/>
              <a:t>When the New Testament writers founded churches, they did not abandon them.  Paul, and his co-workers, who established the church in Thessalonica, on his second missionary journey, were forced to leave the young congregation (by night) because of persecution (Acts 17:1-10).  Paul’s concern for the new church never wavered because he knew of the persecution they were facing.  When Timothy joined Paul in Athens he was sent back to see about the welfare of the church (1 Th. 3:1-2).  Within just a few months after their departure from Thessalonica two letters were directed to the young church to encourage the members and to bring them to maturity.  The first letter was written in about 51 AD and the second letter was written just months later.  The second letter begins with an affirmation that it is of “Paul and Silvanus and Timothy.” In 3:17, Paul’s authorship is affirmed, “I. Paul, write this greeting with my own hand.”  Apparently, someone was misrepresenting Paul as he speaks of those who were by word or letter “seeming to be of us” (2:2).  It seems that some were making false statements regarding the second coming of Jesus (end times).  In the first epistle it appears that Paul had successfully corrected their misconceptions regarding the second-coming but It now appears that false teachers had come along and had twisted his statements suggesting that Christ had already come or that His coming was imminent (2:1-3).  Therefore, Paul writes this epistle to clarify his position (1:5-10).  The Christians at Thessalonica had become so confused regarding the subject that they believed </a:t>
            </a:r>
            <a:r>
              <a:rPr lang="en-US" sz="1000" dirty="0" err="1"/>
              <a:t>ther</a:t>
            </a:r>
            <a:r>
              <a:rPr lang="en-US" sz="1000" dirty="0"/>
              <a:t> only duty was to be in a state of readiness and had stopped working and had become busybodies in their idleness (3:6-12).  Paul corrects their view and rebukes them and instructs them to “note that person and have nothing to do with them” (3:14).   The NASV says, “take special note of that person so as not to associate with him, so that he will be put to shame.”  His encouragement was that they return to a normal manner manner of life and to discipline those who did not.  Clearly, the main purpose of the letter was to correct their misconception about the day of the Lord.  </a:t>
            </a:r>
          </a:p>
          <a:p>
            <a:endParaRPr lang="en-US" sz="1000" dirty="0"/>
          </a:p>
          <a:p>
            <a:r>
              <a:rPr lang="en-US" sz="1000" b="1" u="sng" dirty="0"/>
              <a:t>Application</a:t>
            </a:r>
            <a:br>
              <a:rPr lang="en-US" sz="1000" b="1" u="sng" dirty="0"/>
            </a:br>
            <a:endParaRPr lang="en-US" sz="1000" b="1" u="sng" dirty="0"/>
          </a:p>
          <a:p>
            <a:pPr marL="672015" lvl="1" indent="-224005">
              <a:buFont typeface="+mj-lt"/>
              <a:buAutoNum type="arabicPeriod"/>
            </a:pPr>
            <a:r>
              <a:rPr lang="en-US" sz="1000" dirty="0"/>
              <a:t>When Jesus come’s He will come from heaven (1:7).</a:t>
            </a:r>
          </a:p>
          <a:p>
            <a:pPr marL="672015" lvl="1" indent="-224005">
              <a:buFont typeface="+mj-lt"/>
              <a:buAutoNum type="arabicPeriod"/>
            </a:pPr>
            <a:r>
              <a:rPr lang="en-US" sz="1000" dirty="0"/>
              <a:t>When Jesus come’s He will come with might angels (1:7b)</a:t>
            </a:r>
          </a:p>
          <a:p>
            <a:pPr marL="672015" lvl="1" indent="-224005">
              <a:buFont typeface="+mj-lt"/>
              <a:buAutoNum type="arabicPeriod"/>
            </a:pPr>
            <a:r>
              <a:rPr lang="en-US" sz="1000" dirty="0"/>
              <a:t>When Jesu come’s He will come in flaming fire (1:8)</a:t>
            </a:r>
          </a:p>
          <a:p>
            <a:pPr marL="672015" lvl="1" indent="-224005">
              <a:buFont typeface="+mj-lt"/>
              <a:buAutoNum type="arabicPeriod"/>
            </a:pPr>
            <a:r>
              <a:rPr lang="en-US" sz="1000" dirty="0"/>
              <a:t>When Jesus come’s He will come as the eternal judge (1:8-9). </a:t>
            </a:r>
          </a:p>
          <a:p>
            <a:pPr marL="672015" lvl="1" indent="-224005">
              <a:buFont typeface="+mj-lt"/>
              <a:buAutoNum type="arabicPeriod"/>
            </a:pPr>
            <a:r>
              <a:rPr lang="en-US" sz="1000" dirty="0"/>
              <a:t>When Jesus come’s the obedient will glorify the Lord and partake of the Lord’s glory (1:10).  </a:t>
            </a:r>
          </a:p>
          <a:p>
            <a:pPr marL="672015" lvl="1" indent="-224005">
              <a:buFont typeface="+mj-lt"/>
              <a:buAutoNum type="arabicPeriod"/>
            </a:pPr>
            <a:r>
              <a:rPr lang="en-US" sz="1000" dirty="0"/>
              <a:t>When Jesus come’s the obedient will enter their eternal home (2:16)</a:t>
            </a:r>
          </a:p>
          <a:p>
            <a:pPr marL="672015" lvl="1" indent="-224005">
              <a:buFont typeface="+mj-lt"/>
              <a:buAutoNum type="arabicPeriod"/>
            </a:pPr>
            <a:endParaRPr lang="en-US" sz="1000" dirty="0"/>
          </a:p>
          <a:p>
            <a:r>
              <a:rPr lang="en-US" sz="1000" b="1" dirty="0"/>
              <a:t>Key thought</a:t>
            </a:r>
            <a:r>
              <a:rPr lang="en-US" sz="1000" dirty="0"/>
              <a:t>: “Now may our Lord Jesus Christ himself, and God our Father, who loved us and gave us eternal comfort and good hope through grace, comfort your hearts and establish them in every good work and word.” (2:16-17).  </a:t>
            </a:r>
          </a:p>
        </p:txBody>
      </p:sp>
    </p:spTree>
    <p:extLst>
      <p:ext uri="{BB962C8B-B14F-4D97-AF65-F5344CB8AC3E}">
        <p14:creationId xmlns:p14="http://schemas.microsoft.com/office/powerpoint/2010/main" val="17767261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20713" y="585788"/>
            <a:ext cx="5837237" cy="4378325"/>
          </a:xfrm>
          <a:solidFill>
            <a:srgbClr val="FFFF00"/>
          </a:solidFill>
        </p:spPr>
      </p:sp>
      <p:sp>
        <p:nvSpPr>
          <p:cNvPr id="3" name="Notes Placeholder 2"/>
          <p:cNvSpPr>
            <a:spLocks noGrp="1"/>
          </p:cNvSpPr>
          <p:nvPr>
            <p:ph type="body" idx="1"/>
          </p:nvPr>
        </p:nvSpPr>
        <p:spPr>
          <a:xfrm>
            <a:off x="116549" y="6006808"/>
            <a:ext cx="5761518" cy="3170085"/>
          </a:xfrm>
        </p:spPr>
        <p:txBody>
          <a:bodyPr/>
          <a:lstStyle/>
          <a:p>
            <a:endParaRPr lang="en-US" dirty="0"/>
          </a:p>
        </p:txBody>
      </p:sp>
      <p:sp>
        <p:nvSpPr>
          <p:cNvPr id="4" name="Slide Number Placeholder 3"/>
          <p:cNvSpPr>
            <a:spLocks noGrp="1"/>
          </p:cNvSpPr>
          <p:nvPr>
            <p:ph type="sldNum" sz="quarter" idx="10"/>
          </p:nvPr>
        </p:nvSpPr>
        <p:spPr/>
        <p:txBody>
          <a:bodyPr/>
          <a:lstStyle/>
          <a:p>
            <a:fld id="{86E33552-28B7-9F48-96EF-6F521705AA6A}" type="slidenum">
              <a:rPr lang="en-US" smtClean="0"/>
              <a:t>3</a:t>
            </a:fld>
            <a:endParaRPr lang="en-US" dirty="0"/>
          </a:p>
        </p:txBody>
      </p:sp>
    </p:spTree>
    <p:extLst>
      <p:ext uri="{BB962C8B-B14F-4D97-AF65-F5344CB8AC3E}">
        <p14:creationId xmlns:p14="http://schemas.microsoft.com/office/powerpoint/2010/main" val="20575032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C3428F-6FF0-EC4B-8CCC-59918850A8B4}" type="slidenum">
              <a:rPr lang="en-US" smtClean="0"/>
              <a:t>4</a:t>
            </a:fld>
            <a:endParaRPr lang="en-US" dirty="0"/>
          </a:p>
        </p:txBody>
      </p:sp>
    </p:spTree>
    <p:extLst>
      <p:ext uri="{BB962C8B-B14F-4D97-AF65-F5344CB8AC3E}">
        <p14:creationId xmlns:p14="http://schemas.microsoft.com/office/powerpoint/2010/main" val="1208831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C3428F-6FF0-EC4B-8CCC-59918850A8B4}" type="slidenum">
              <a:rPr lang="en-US" smtClean="0"/>
              <a:t>5</a:t>
            </a:fld>
            <a:endParaRPr lang="en-US" dirty="0"/>
          </a:p>
        </p:txBody>
      </p:sp>
    </p:spTree>
    <p:extLst>
      <p:ext uri="{BB962C8B-B14F-4D97-AF65-F5344CB8AC3E}">
        <p14:creationId xmlns:p14="http://schemas.microsoft.com/office/powerpoint/2010/main" val="9014765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93725" y="0"/>
            <a:ext cx="5703888" cy="4278313"/>
          </a:xfrm>
        </p:spPr>
      </p:sp>
      <p:sp>
        <p:nvSpPr>
          <p:cNvPr id="3" name="Notes Placeholder 2"/>
          <p:cNvSpPr>
            <a:spLocks noGrp="1"/>
          </p:cNvSpPr>
          <p:nvPr>
            <p:ph type="body" idx="1"/>
          </p:nvPr>
        </p:nvSpPr>
        <p:spPr>
          <a:xfrm>
            <a:off x="263770" y="4473657"/>
            <a:ext cx="6404071" cy="4627757"/>
          </a:xfrm>
        </p:spPr>
        <p:txBody>
          <a:bodyPr>
            <a:normAutofit lnSpcReduction="10000"/>
          </a:bodyPr>
          <a:lstStyle/>
          <a:p>
            <a:r>
              <a:rPr lang="en-US" sz="1000" dirty="0"/>
              <a:t>When the New Testament writers founded churches, they did not abandon them.  Paul, and his co-workers, who established the church in Thessalonica, on his second missionary journey, were forced to leave the young congregation (by night) because of persecution (Acts 17:1-10).  Paul’s concern for the new church never wavered because he knew of the persecution they were facing.  When Timothy joined Paul in Athens he was sent back to see about the welfare of the church (1 Th. 3:1-2).  Within just a few months after their departure from Thessalonica two letters were directed to the young church to encourage the members and to bring them to maturity.  The first letter was written in about 51 AD and the second letter was written just months later.  The second letter begins with an affirmation that it is of “Paul and Silvanus and Timothy.” In 3:17, Paul’s authorship is affirmed, “I. Paul, write this greeting with my own hand.”  Apparently, someone was misrepresenting Paul as he speaks of those who were by word or letter “seeming to be of us” (2:2).  It seems that some were making false statements regarding the second coming of Jesus (end times).  In the first epistle it appears that Paul had successfully corrected their misconceptions regarding the second-coming but It now appears that false teachers had come along and had twisted his statements suggesting that Christ had already come or that His coming was imminent (2:1-3).  Therefore, Paul writes this epistle to clarify his position (1:5-10).  The Christians at Thessalonica had become so confused regarding the subject that they believed </a:t>
            </a:r>
            <a:r>
              <a:rPr lang="en-US" sz="1000" dirty="0" err="1"/>
              <a:t>ther</a:t>
            </a:r>
            <a:r>
              <a:rPr lang="en-US" sz="1000" dirty="0"/>
              <a:t> only duty was to be in a state of readiness and had stopped working and had become busybodies in their idleness (3:6-12).  Paul corrects their view and rebukes them and instructs them to “note that person and have nothing to do with them” (3:14).   The NASV says, “take special note of that person so as not to associate with him, so that he will be put to shame.”  His encouragement was that they return to a normal manner manner of life and to discipline those who did not.  Clearly, the main purpose of the letter was to correct their misconception about the day of the Lord.  </a:t>
            </a:r>
          </a:p>
          <a:p>
            <a:endParaRPr lang="en-US" sz="1000" dirty="0"/>
          </a:p>
          <a:p>
            <a:r>
              <a:rPr lang="en-US" sz="1000" b="1" u="sng" dirty="0"/>
              <a:t>Application</a:t>
            </a:r>
            <a:br>
              <a:rPr lang="en-US" sz="1000" b="1" u="sng" dirty="0"/>
            </a:br>
            <a:endParaRPr lang="en-US" sz="1000" b="1" u="sng" dirty="0"/>
          </a:p>
          <a:p>
            <a:pPr marL="672015" lvl="1" indent="-224005">
              <a:buFont typeface="+mj-lt"/>
              <a:buAutoNum type="arabicPeriod"/>
            </a:pPr>
            <a:r>
              <a:rPr lang="en-US" sz="1000" dirty="0"/>
              <a:t>When Jesus come’s He will come from heaven (1:7).</a:t>
            </a:r>
          </a:p>
          <a:p>
            <a:pPr marL="672015" lvl="1" indent="-224005">
              <a:buFont typeface="+mj-lt"/>
              <a:buAutoNum type="arabicPeriod"/>
            </a:pPr>
            <a:r>
              <a:rPr lang="en-US" sz="1000" dirty="0"/>
              <a:t>When Jesus come’s He will come with might angels (1:7b)</a:t>
            </a:r>
          </a:p>
          <a:p>
            <a:pPr marL="672015" lvl="1" indent="-224005">
              <a:buFont typeface="+mj-lt"/>
              <a:buAutoNum type="arabicPeriod"/>
            </a:pPr>
            <a:r>
              <a:rPr lang="en-US" sz="1000" dirty="0"/>
              <a:t>When Jesu come’s He will come in flaming fire (1:8)</a:t>
            </a:r>
          </a:p>
          <a:p>
            <a:pPr marL="672015" lvl="1" indent="-224005">
              <a:buFont typeface="+mj-lt"/>
              <a:buAutoNum type="arabicPeriod"/>
            </a:pPr>
            <a:r>
              <a:rPr lang="en-US" sz="1000" dirty="0"/>
              <a:t>When Jesus come’s He will come as the eternal judge (1:8-9). </a:t>
            </a:r>
          </a:p>
          <a:p>
            <a:pPr marL="672015" lvl="1" indent="-224005">
              <a:buFont typeface="+mj-lt"/>
              <a:buAutoNum type="arabicPeriod"/>
            </a:pPr>
            <a:r>
              <a:rPr lang="en-US" sz="1000" dirty="0"/>
              <a:t>When Jesus come’s the obedient will glorify the Lord and partake of the Lord’s glory (1:10).  </a:t>
            </a:r>
          </a:p>
          <a:p>
            <a:pPr marL="672015" lvl="1" indent="-224005">
              <a:buFont typeface="+mj-lt"/>
              <a:buAutoNum type="arabicPeriod"/>
            </a:pPr>
            <a:r>
              <a:rPr lang="en-US" sz="1000" dirty="0"/>
              <a:t>When Jesus come’s the obedient will enter their eternal home (2:16)</a:t>
            </a:r>
          </a:p>
          <a:p>
            <a:pPr marL="672015" lvl="1" indent="-224005">
              <a:buFont typeface="+mj-lt"/>
              <a:buAutoNum type="arabicPeriod"/>
            </a:pPr>
            <a:endParaRPr lang="en-US" sz="1000" dirty="0"/>
          </a:p>
          <a:p>
            <a:r>
              <a:rPr lang="en-US" sz="1000" b="1" dirty="0"/>
              <a:t>Key thought</a:t>
            </a:r>
            <a:r>
              <a:rPr lang="en-US" sz="1000" dirty="0"/>
              <a:t>: “Now may our Lord Jesus Christ himself, and God our Father, who loved us and gave us eternal comfort and good hope through grace, comfort your hearts and establish them in every good work and word.” (2:16-17).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a:t>Click to edit Master title style</a:t>
            </a:r>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a:t>Click to edit Master subtitle style</a:t>
            </a:r>
          </a:p>
        </p:txBody>
      </p:sp>
      <p:sp>
        <p:nvSpPr>
          <p:cNvPr id="4" name="Date Placeholder 3"/>
          <p:cNvSpPr>
            <a:spLocks noGrp="1"/>
          </p:cNvSpPr>
          <p:nvPr>
            <p:ph type="dt" sz="half" idx="10"/>
          </p:nvPr>
        </p:nvSpPr>
        <p:spPr/>
        <p:txBody>
          <a:bodyPr/>
          <a:lstStyle/>
          <a:p>
            <a:fld id="{B68DC431-1583-4702-B81A-832D335C0186}" type="datetimeFigureOut">
              <a:rPr lang="en-US" smtClean="0"/>
              <a:pPr/>
              <a:t>1/9/23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2CC1A4-3628-4009-A3B0-E0FB77C012B6}" type="slidenum">
              <a:rPr lang="en-US" smtClean="0"/>
              <a:pPr/>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68DC431-1583-4702-B81A-832D335C0186}" type="datetimeFigureOut">
              <a:rPr lang="en-US" smtClean="0"/>
              <a:pPr/>
              <a:t>1/9/23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2CC1A4-3628-4009-A3B0-E0FB77C012B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304800"/>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68DC431-1583-4702-B81A-832D335C0186}" type="datetimeFigureOut">
              <a:rPr lang="en-US" smtClean="0"/>
              <a:pPr/>
              <a:t>1/9/23</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3F2CC1A4-3628-4009-A3B0-E0FB77C012B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68DC431-1583-4702-B81A-832D335C0186}" type="datetimeFigureOut">
              <a:rPr lang="en-US" smtClean="0"/>
              <a:pPr/>
              <a:t>1/9/23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2CC1A4-3628-4009-A3B0-E0FB77C012B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a:t>Click to edit Master title style</a:t>
            </a:r>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B68DC431-1583-4702-B81A-832D335C0186}" type="datetimeFigureOut">
              <a:rPr lang="en-US" smtClean="0"/>
              <a:pPr/>
              <a:t>1/9/23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2CC1A4-3628-4009-A3B0-E0FB77C012B6}"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B68DC431-1583-4702-B81A-832D335C0186}" type="datetimeFigureOut">
              <a:rPr lang="en-US" smtClean="0"/>
              <a:pPr/>
              <a:t>1/9/23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2CC1A4-3628-4009-A3B0-E0FB77C012B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B68DC431-1583-4702-B81A-832D335C0186}" type="datetimeFigureOut">
              <a:rPr lang="en-US" smtClean="0"/>
              <a:pPr/>
              <a:t>1/9/23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F2CC1A4-3628-4009-A3B0-E0FB77C012B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B68DC431-1583-4702-B81A-832D335C0186}" type="datetimeFigureOut">
              <a:rPr lang="en-US" smtClean="0"/>
              <a:pPr/>
              <a:t>1/9/23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F2CC1A4-3628-4009-A3B0-E0FB77C012B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8DC431-1583-4702-B81A-832D335C0186}" type="datetimeFigureOut">
              <a:rPr lang="en-US" smtClean="0"/>
              <a:pPr/>
              <a:t>1/9/23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F2CC1A4-3628-4009-A3B0-E0FB77C012B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a:t>Click to edit Master title style</a:t>
            </a:r>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B68DC431-1583-4702-B81A-832D335C0186}" type="datetimeFigureOut">
              <a:rPr lang="en-US" smtClean="0"/>
              <a:pPr/>
              <a:t>1/9/23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2CC1A4-3628-4009-A3B0-E0FB77C012B6}"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a:t>Click to edit Master title style</a:t>
            </a:r>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B68DC431-1583-4702-B81A-832D335C0186}" type="datetimeFigureOut">
              <a:rPr lang="en-US" smtClean="0"/>
              <a:pPr/>
              <a:t>1/9/23</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3F2CC1A4-3628-4009-A3B0-E0FB77C012B6}"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r>
              <a:rPr kumimoji="0" lang="en-US"/>
              <a:t>Click to edit Master title style</a:t>
            </a:r>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B68DC431-1583-4702-B81A-832D335C0186}" type="datetimeFigureOut">
              <a:rPr lang="en-US" smtClean="0"/>
              <a:pPr/>
              <a:t>1/9/23</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3F2CC1A4-3628-4009-A3B0-E0FB77C012B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Symphony of the Scriptures</a:t>
            </a:r>
          </a:p>
        </p:txBody>
      </p:sp>
      <p:sp>
        <p:nvSpPr>
          <p:cNvPr id="3" name="Subtitle 2"/>
          <p:cNvSpPr>
            <a:spLocks noGrp="1"/>
          </p:cNvSpPr>
          <p:nvPr>
            <p:ph type="subTitle" idx="1"/>
          </p:nvPr>
        </p:nvSpPr>
        <p:spPr/>
        <p:txBody>
          <a:bodyPr>
            <a:normAutofit/>
          </a:bodyPr>
          <a:lstStyle/>
          <a:p>
            <a:r>
              <a:rPr lang="en-US" sz="3200" dirty="0"/>
              <a:t>2 Thessalonians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1995F2-002A-164A-B78A-DFF4A1851A15}"/>
              </a:ext>
            </a:extLst>
          </p:cNvPr>
          <p:cNvSpPr>
            <a:spLocks noGrp="1"/>
          </p:cNvSpPr>
          <p:nvPr>
            <p:ph type="title"/>
          </p:nvPr>
        </p:nvSpPr>
        <p:spPr/>
        <p:txBody>
          <a:bodyPr>
            <a:normAutofit/>
          </a:bodyPr>
          <a:lstStyle/>
          <a:p>
            <a:r>
              <a:rPr lang="en-US" sz="3200" dirty="0"/>
              <a:t>Why he wrote the book</a:t>
            </a:r>
          </a:p>
        </p:txBody>
      </p:sp>
      <p:sp>
        <p:nvSpPr>
          <p:cNvPr id="3" name="Content Placeholder 2">
            <a:extLst>
              <a:ext uri="{FF2B5EF4-FFF2-40B4-BE49-F238E27FC236}">
                <a16:creationId xmlns:a16="http://schemas.microsoft.com/office/drawing/2014/main" id="{5E7501FA-4B80-4141-93D0-C3D4AEF3C1F8}"/>
              </a:ext>
            </a:extLst>
          </p:cNvPr>
          <p:cNvSpPr>
            <a:spLocks noGrp="1"/>
          </p:cNvSpPr>
          <p:nvPr>
            <p:ph idx="1"/>
          </p:nvPr>
        </p:nvSpPr>
        <p:spPr>
          <a:xfrm>
            <a:off x="190500" y="3532340"/>
            <a:ext cx="8839200" cy="3276600"/>
          </a:xfrm>
        </p:spPr>
        <p:txBody>
          <a:bodyPr>
            <a:normAutofit/>
          </a:bodyPr>
          <a:lstStyle/>
          <a:p>
            <a:pPr marL="118872" indent="0">
              <a:buNone/>
            </a:pPr>
            <a:r>
              <a:rPr lang="en-US" sz="2000" b="1" dirty="0">
                <a:latin typeface="Arial" panose="020B0604020202020204" pitchFamily="34" charset="0"/>
                <a:cs typeface="Arial" panose="020B0604020202020204" pitchFamily="34" charset="0"/>
              </a:rPr>
              <a:t>Remember, we are reading Paul’s mail.  Paul, worried about his friends and their troubles with false concepts and wrote this letter in the hope of encouraging them and correcting their misconceptions about the second coming.  Paul had founded the church around 50-51 AD while on his second journey.  He wrote the books from Corinth where he went after being chased out of Thessalonica by a Jewish mob (Acts 17:5-10).  The first epistle was written shortly after Timothy and Paul had left Thessalonica (1 </a:t>
            </a:r>
            <a:r>
              <a:rPr lang="en-US" sz="2000" b="1" dirty="0" err="1">
                <a:latin typeface="Arial" panose="020B0604020202020204" pitchFamily="34" charset="0"/>
                <a:cs typeface="Arial" panose="020B0604020202020204" pitchFamily="34" charset="0"/>
              </a:rPr>
              <a:t>Thes</a:t>
            </a:r>
            <a:r>
              <a:rPr lang="en-US" sz="2000" b="1" dirty="0">
                <a:latin typeface="Arial" panose="020B0604020202020204" pitchFamily="34" charset="0"/>
                <a:cs typeface="Arial" panose="020B0604020202020204" pitchFamily="34" charset="0"/>
              </a:rPr>
              <a:t> 3:1-7).  Some 6 months later, after hearing of their persecution and their misunderstandings, he wrote the second epistle (about 51-52 AD).  </a:t>
            </a:r>
          </a:p>
        </p:txBody>
      </p:sp>
      <p:sp>
        <p:nvSpPr>
          <p:cNvPr id="4" name="TextBox 3"/>
          <p:cNvSpPr txBox="1"/>
          <p:nvPr/>
        </p:nvSpPr>
        <p:spPr>
          <a:xfrm>
            <a:off x="279748" y="1562187"/>
            <a:ext cx="8610600" cy="1938992"/>
          </a:xfrm>
          <a:prstGeom prst="rect">
            <a:avLst/>
          </a:prstGeom>
          <a:noFill/>
        </p:spPr>
        <p:txBody>
          <a:bodyPr wrap="square" rtlCol="0">
            <a:spAutoFit/>
          </a:bodyPr>
          <a:lstStyle/>
          <a:p>
            <a:r>
              <a:rPr lang="en-US" sz="2000" b="1" dirty="0">
                <a:latin typeface="Arial" panose="020B0604020202020204" pitchFamily="34" charset="0"/>
                <a:cs typeface="Arial" panose="020B0604020202020204" pitchFamily="34" charset="0"/>
              </a:rPr>
              <a:t>Sometime after Paul sent 1 Thessalonians, the church there decided that Christ’s second coming was immediate. The church was thrown into turmoil, and many of its members quit their jobs and were waiting for Christ to come.  Paul therefore, had to write them again to correct the doctrinal error and to urge them to settle down and get back to normal activity.</a:t>
            </a:r>
          </a:p>
        </p:txBody>
      </p:sp>
    </p:spTree>
    <p:extLst>
      <p:ext uri="{BB962C8B-B14F-4D97-AF65-F5344CB8AC3E}">
        <p14:creationId xmlns:p14="http://schemas.microsoft.com/office/powerpoint/2010/main" val="33396619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320B25-AC93-1F4A-9FF2-2592B7D734BA}"/>
              </a:ext>
            </a:extLst>
          </p:cNvPr>
          <p:cNvSpPr>
            <a:spLocks noGrp="1"/>
          </p:cNvSpPr>
          <p:nvPr>
            <p:ph type="title"/>
          </p:nvPr>
        </p:nvSpPr>
        <p:spPr/>
        <p:txBody>
          <a:bodyPr>
            <a:normAutofit/>
          </a:bodyPr>
          <a:lstStyle/>
          <a:p>
            <a:r>
              <a:rPr lang="en-US" sz="3200" dirty="0"/>
              <a:t>Where are we?</a:t>
            </a:r>
          </a:p>
        </p:txBody>
      </p:sp>
      <p:sp>
        <p:nvSpPr>
          <p:cNvPr id="3" name="Content Placeholder 2">
            <a:extLst>
              <a:ext uri="{FF2B5EF4-FFF2-40B4-BE49-F238E27FC236}">
                <a16:creationId xmlns:a16="http://schemas.microsoft.com/office/drawing/2014/main" id="{DA5E4664-D6FF-0440-A7FA-D86F326650FB}"/>
              </a:ext>
            </a:extLst>
          </p:cNvPr>
          <p:cNvSpPr>
            <a:spLocks noGrp="1"/>
          </p:cNvSpPr>
          <p:nvPr>
            <p:ph idx="1"/>
          </p:nvPr>
        </p:nvSpPr>
        <p:spPr>
          <a:xfrm>
            <a:off x="152400" y="1600201"/>
            <a:ext cx="8839200" cy="3760940"/>
          </a:xfrm>
        </p:spPr>
        <p:txBody>
          <a:bodyPr>
            <a:noAutofit/>
          </a:bodyPr>
          <a:lstStyle/>
          <a:p>
            <a:pPr marL="118872" indent="0">
              <a:buNone/>
            </a:pPr>
            <a:r>
              <a:rPr lang="en-US" sz="2000" b="1" dirty="0">
                <a:latin typeface="Arial" panose="020B0604020202020204" pitchFamily="34" charset="0"/>
                <a:cs typeface="Arial" panose="020B0604020202020204" pitchFamily="34" charset="0"/>
              </a:rPr>
              <a:t>About twenty years had passed since Christ had ascended to heaven (Acts 1:10) and the anticipation that His return was imminent led some to think there was no point to work.  </a:t>
            </a:r>
          </a:p>
          <a:p>
            <a:pPr marL="118872" indent="0">
              <a:buNone/>
            </a:pPr>
            <a:endParaRPr lang="en-US" sz="800" b="1" dirty="0">
              <a:latin typeface="Arial" panose="020B0604020202020204" pitchFamily="34" charset="0"/>
              <a:cs typeface="Arial" panose="020B0604020202020204" pitchFamily="34" charset="0"/>
            </a:endParaRPr>
          </a:p>
          <a:p>
            <a:pPr marL="118872" indent="0">
              <a:buNone/>
            </a:pPr>
            <a:r>
              <a:rPr lang="en-US" sz="2000" b="1" dirty="0">
                <a:latin typeface="Arial" panose="020B0604020202020204" pitchFamily="34" charset="0"/>
                <a:cs typeface="Arial" panose="020B0604020202020204" pitchFamily="34" charset="0"/>
              </a:rPr>
              <a:t>Since the subject matter of the second letter has thematic similarities to the first, Paul probably had received a second report from the city (we know not how) detailing continuing questions or problems regarding the second coming of Christ. </a:t>
            </a:r>
          </a:p>
          <a:p>
            <a:pPr marL="118872" indent="0">
              <a:buNone/>
            </a:pPr>
            <a:endParaRPr lang="en-US" sz="800" b="1" dirty="0">
              <a:latin typeface="Arial" panose="020B0604020202020204" pitchFamily="34" charset="0"/>
              <a:cs typeface="Arial" panose="020B0604020202020204" pitchFamily="34" charset="0"/>
            </a:endParaRPr>
          </a:p>
          <a:p>
            <a:pPr marL="118872" indent="0">
              <a:buNone/>
            </a:pPr>
            <a:r>
              <a:rPr lang="en-US" sz="2000" b="1" dirty="0">
                <a:latin typeface="Arial" panose="020B0604020202020204" pitchFamily="34" charset="0"/>
                <a:cs typeface="Arial" panose="020B0604020202020204" pitchFamily="34" charset="0"/>
              </a:rPr>
              <a:t>Paul’s reference in 2:2 may indicate that some in Thessalonica were deliberately misleading these new believers, even to the point of false teachers forging messages to make them look as if they had come from Paul.  </a:t>
            </a:r>
          </a:p>
        </p:txBody>
      </p:sp>
      <p:sp>
        <p:nvSpPr>
          <p:cNvPr id="4" name="TextBox 3"/>
          <p:cNvSpPr txBox="1"/>
          <p:nvPr/>
        </p:nvSpPr>
        <p:spPr>
          <a:xfrm>
            <a:off x="638828" y="5336089"/>
            <a:ext cx="8367386" cy="1323439"/>
          </a:xfrm>
          <a:prstGeom prst="rect">
            <a:avLst/>
          </a:prstGeom>
          <a:noFill/>
        </p:spPr>
        <p:txBody>
          <a:bodyPr wrap="square" rtlCol="0">
            <a:spAutoFit/>
          </a:bodyPr>
          <a:lstStyle/>
          <a:p>
            <a:r>
              <a:rPr lang="en-US" sz="2000" b="1" dirty="0">
                <a:latin typeface="Arial" panose="020B0604020202020204" pitchFamily="34" charset="0"/>
                <a:cs typeface="Arial" panose="020B0604020202020204" pitchFamily="34" charset="0"/>
              </a:rPr>
              <a:t>2 </a:t>
            </a:r>
            <a:r>
              <a:rPr lang="en-US" sz="2000" b="1" dirty="0" err="1">
                <a:latin typeface="Arial" panose="020B0604020202020204" pitchFamily="34" charset="0"/>
                <a:cs typeface="Arial" panose="020B0604020202020204" pitchFamily="34" charset="0"/>
              </a:rPr>
              <a:t>Thes</a:t>
            </a:r>
            <a:r>
              <a:rPr lang="en-US" sz="2000" b="1" dirty="0">
                <a:latin typeface="Arial" panose="020B0604020202020204" pitchFamily="34" charset="0"/>
                <a:cs typeface="Arial" panose="020B0604020202020204" pitchFamily="34" charset="0"/>
              </a:rPr>
              <a:t> 2:1-2  </a:t>
            </a:r>
            <a:r>
              <a:rPr lang="en-US" sz="2000" b="1" baseline="30000" dirty="0">
                <a:solidFill>
                  <a:srgbClr val="0070C0"/>
                </a:solidFill>
                <a:latin typeface="Arial" panose="020B0604020202020204" pitchFamily="34" charset="0"/>
                <a:cs typeface="Arial" panose="020B0604020202020204" pitchFamily="34" charset="0"/>
              </a:rPr>
              <a:t>1</a:t>
            </a:r>
            <a:r>
              <a:rPr lang="en-US" sz="2000" b="1" i="1" dirty="0">
                <a:solidFill>
                  <a:srgbClr val="002060"/>
                </a:solidFill>
                <a:latin typeface="Arial" panose="020B0604020202020204" pitchFamily="34" charset="0"/>
                <a:cs typeface="Arial" panose="020B0604020202020204" pitchFamily="34" charset="0"/>
              </a:rPr>
              <a:t>Now, brethren, concerning the coming of our Lord Jesus Christ and our gathering together to Him, we ask you, </a:t>
            </a:r>
            <a:r>
              <a:rPr lang="en-US" sz="2000" b="1" i="1" baseline="30000" dirty="0">
                <a:solidFill>
                  <a:srgbClr val="0070C0"/>
                </a:solidFill>
                <a:latin typeface="Arial" panose="020B0604020202020204" pitchFamily="34" charset="0"/>
                <a:cs typeface="Arial" panose="020B0604020202020204" pitchFamily="34" charset="0"/>
              </a:rPr>
              <a:t>2</a:t>
            </a:r>
            <a:r>
              <a:rPr lang="en-US" sz="2000" b="1" i="1" dirty="0">
                <a:solidFill>
                  <a:srgbClr val="002060"/>
                </a:solidFill>
                <a:latin typeface="Arial" panose="020B0604020202020204" pitchFamily="34" charset="0"/>
                <a:cs typeface="Arial" panose="020B0604020202020204" pitchFamily="34" charset="0"/>
              </a:rPr>
              <a:t>not to be soon shaken in mind or troubled, either by spirit or by word or by letter, as if from us, as though the day of Christ had come.   </a:t>
            </a:r>
            <a:r>
              <a:rPr lang="en-US" sz="1600" b="1" i="1" dirty="0">
                <a:solidFill>
                  <a:srgbClr val="002060"/>
                </a:solidFill>
                <a:latin typeface="Arial" panose="020B0604020202020204" pitchFamily="34" charset="0"/>
                <a:cs typeface="Arial" panose="020B0604020202020204" pitchFamily="34" charset="0"/>
              </a:rPr>
              <a:t>NKJV</a:t>
            </a:r>
          </a:p>
        </p:txBody>
      </p:sp>
    </p:spTree>
    <p:extLst>
      <p:ext uri="{BB962C8B-B14F-4D97-AF65-F5344CB8AC3E}">
        <p14:creationId xmlns:p14="http://schemas.microsoft.com/office/powerpoint/2010/main" val="27446643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320B25-AC93-1F4A-9FF2-2592B7D734BA}"/>
              </a:ext>
            </a:extLst>
          </p:cNvPr>
          <p:cNvSpPr>
            <a:spLocks noGrp="1"/>
          </p:cNvSpPr>
          <p:nvPr>
            <p:ph type="title"/>
          </p:nvPr>
        </p:nvSpPr>
        <p:spPr/>
        <p:txBody>
          <a:bodyPr>
            <a:normAutofit/>
          </a:bodyPr>
          <a:lstStyle/>
          <a:p>
            <a:r>
              <a:rPr lang="en-US" sz="3200" dirty="0"/>
              <a:t>Misconceptions from False Teachers?</a:t>
            </a:r>
          </a:p>
        </p:txBody>
      </p:sp>
      <p:sp>
        <p:nvSpPr>
          <p:cNvPr id="3" name="Content Placeholder 2">
            <a:extLst>
              <a:ext uri="{FF2B5EF4-FFF2-40B4-BE49-F238E27FC236}">
                <a16:creationId xmlns:a16="http://schemas.microsoft.com/office/drawing/2014/main" id="{DA5E4664-D6FF-0440-A7FA-D86F326650FB}"/>
              </a:ext>
            </a:extLst>
          </p:cNvPr>
          <p:cNvSpPr>
            <a:spLocks noGrp="1"/>
          </p:cNvSpPr>
          <p:nvPr>
            <p:ph idx="1"/>
          </p:nvPr>
        </p:nvSpPr>
        <p:spPr>
          <a:xfrm>
            <a:off x="152400" y="1615859"/>
            <a:ext cx="8839200" cy="2705620"/>
          </a:xfrm>
        </p:spPr>
        <p:txBody>
          <a:bodyPr>
            <a:noAutofit/>
          </a:bodyPr>
          <a:lstStyle/>
          <a:p>
            <a:pPr marL="118872" indent="0">
              <a:buNone/>
            </a:pPr>
            <a:r>
              <a:rPr lang="en-US" sz="2000" b="1" dirty="0">
                <a:latin typeface="Arial" panose="020B0604020202020204" pitchFamily="34" charset="0"/>
                <a:cs typeface="Arial" panose="020B0604020202020204" pitchFamily="34" charset="0"/>
              </a:rPr>
              <a:t>He calls out a potential false message “</a:t>
            </a:r>
            <a:r>
              <a:rPr lang="en-US" sz="2000" b="1" i="1" dirty="0">
                <a:solidFill>
                  <a:srgbClr val="002060"/>
                </a:solidFill>
                <a:latin typeface="Arial" panose="020B0604020202020204" pitchFamily="34" charset="0"/>
                <a:cs typeface="Arial" panose="020B0604020202020204" pitchFamily="34" charset="0"/>
              </a:rPr>
              <a:t>either by spirit or by word or by letter, as if from us”  </a:t>
            </a:r>
            <a:r>
              <a:rPr lang="en-US" sz="2000" b="1" dirty="0">
                <a:latin typeface="Arial" panose="020B0604020202020204" pitchFamily="34" charset="0"/>
                <a:cs typeface="Arial" panose="020B0604020202020204" pitchFamily="34" charset="0"/>
              </a:rPr>
              <a:t>which could be misinterpreted as a message from Paul.  It is not clear if Paul </a:t>
            </a:r>
            <a:r>
              <a:rPr lang="en-US" sz="2000" b="1" u="sng" dirty="0">
                <a:latin typeface="Arial" panose="020B0604020202020204" pitchFamily="34" charset="0"/>
                <a:cs typeface="Arial" panose="020B0604020202020204" pitchFamily="34" charset="0"/>
              </a:rPr>
              <a:t>knew</a:t>
            </a:r>
            <a:r>
              <a:rPr lang="en-US" sz="2000" b="1" dirty="0">
                <a:latin typeface="Arial" panose="020B0604020202020204" pitchFamily="34" charset="0"/>
                <a:cs typeface="Arial" panose="020B0604020202020204" pitchFamily="34" charset="0"/>
              </a:rPr>
              <a:t> about such a message or if he just suspected it.</a:t>
            </a:r>
          </a:p>
          <a:p>
            <a:pPr marL="118872" indent="0">
              <a:buNone/>
            </a:pPr>
            <a:endParaRPr lang="en-US" sz="800" b="1" dirty="0">
              <a:latin typeface="Arial" panose="020B0604020202020204" pitchFamily="34" charset="0"/>
              <a:cs typeface="Arial" panose="020B0604020202020204" pitchFamily="34" charset="0"/>
            </a:endParaRPr>
          </a:p>
          <a:p>
            <a:pPr marL="118872" indent="0">
              <a:buNone/>
            </a:pPr>
            <a:r>
              <a:rPr lang="en-US" sz="2000" b="1" dirty="0">
                <a:latin typeface="Arial" panose="020B0604020202020204" pitchFamily="34" charset="0"/>
                <a:cs typeface="Arial" panose="020B0604020202020204" pitchFamily="34" charset="0"/>
              </a:rPr>
              <a:t>However, the apostle took extra care in this letter to make sure the Thessalonians understood not only his views on the second coming but also what his handwriting looked like, so they would be able to identify letters as authentically his (3:17).</a:t>
            </a:r>
          </a:p>
        </p:txBody>
      </p:sp>
      <p:sp>
        <p:nvSpPr>
          <p:cNvPr id="4" name="TextBox 3"/>
          <p:cNvSpPr txBox="1"/>
          <p:nvPr/>
        </p:nvSpPr>
        <p:spPr>
          <a:xfrm>
            <a:off x="212942" y="4484318"/>
            <a:ext cx="8505173" cy="707886"/>
          </a:xfrm>
          <a:prstGeom prst="rect">
            <a:avLst/>
          </a:prstGeom>
          <a:noFill/>
        </p:spPr>
        <p:txBody>
          <a:bodyPr wrap="square" rtlCol="0">
            <a:spAutoFit/>
          </a:bodyPr>
          <a:lstStyle/>
          <a:p>
            <a:r>
              <a:rPr lang="en-US" sz="2000" b="1" dirty="0">
                <a:latin typeface="Arial" panose="020B0604020202020204" pitchFamily="34" charset="0"/>
                <a:cs typeface="Arial" panose="020B0604020202020204" pitchFamily="34" charset="0"/>
              </a:rPr>
              <a:t>However, there is possibly another contributing factor, which could explain why Paul was in such a hurry to send the second letter. </a:t>
            </a:r>
          </a:p>
        </p:txBody>
      </p:sp>
    </p:spTree>
    <p:extLst>
      <p:ext uri="{BB962C8B-B14F-4D97-AF65-F5344CB8AC3E}">
        <p14:creationId xmlns:p14="http://schemas.microsoft.com/office/powerpoint/2010/main" val="1619344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A5E4664-D6FF-0440-A7FA-D86F326650FB}"/>
              </a:ext>
            </a:extLst>
          </p:cNvPr>
          <p:cNvSpPr>
            <a:spLocks noGrp="1"/>
          </p:cNvSpPr>
          <p:nvPr>
            <p:ph idx="1"/>
          </p:nvPr>
        </p:nvSpPr>
        <p:spPr>
          <a:xfrm>
            <a:off x="52192" y="1474940"/>
            <a:ext cx="8839200" cy="892479"/>
          </a:xfrm>
        </p:spPr>
        <p:txBody>
          <a:bodyPr>
            <a:noAutofit/>
          </a:bodyPr>
          <a:lstStyle/>
          <a:p>
            <a:pPr marL="118872" indent="0">
              <a:buNone/>
            </a:pPr>
            <a:r>
              <a:rPr lang="en-US" sz="2000" b="1" dirty="0">
                <a:latin typeface="Arial" panose="020B0604020202020204" pitchFamily="34" charset="0"/>
                <a:cs typeface="Arial" panose="020B0604020202020204" pitchFamily="34" charset="0"/>
              </a:rPr>
              <a:t>Some of their misconceptions about the second coming could have arisen from a misinterpretation of Paul’s writing in 1 Thessalonians.  </a:t>
            </a:r>
          </a:p>
        </p:txBody>
      </p:sp>
      <p:sp>
        <p:nvSpPr>
          <p:cNvPr id="4" name="TextBox 3"/>
          <p:cNvSpPr txBox="1"/>
          <p:nvPr/>
        </p:nvSpPr>
        <p:spPr>
          <a:xfrm>
            <a:off x="563670" y="2267212"/>
            <a:ext cx="8548220" cy="3293209"/>
          </a:xfrm>
          <a:prstGeom prst="rect">
            <a:avLst/>
          </a:prstGeom>
          <a:noFill/>
        </p:spPr>
        <p:txBody>
          <a:bodyPr wrap="square" rtlCol="0">
            <a:spAutoFit/>
          </a:bodyPr>
          <a:lstStyle/>
          <a:p>
            <a:r>
              <a:rPr lang="en-US" sz="2000" b="1" dirty="0">
                <a:latin typeface="Arial" panose="020B0604020202020204" pitchFamily="34" charset="0"/>
                <a:cs typeface="Arial" panose="020B0604020202020204" pitchFamily="34" charset="0"/>
              </a:rPr>
              <a:t>1 </a:t>
            </a:r>
            <a:r>
              <a:rPr lang="en-US" sz="2000" b="1" dirty="0" err="1">
                <a:latin typeface="Arial" panose="020B0604020202020204" pitchFamily="34" charset="0"/>
                <a:cs typeface="Arial" panose="020B0604020202020204" pitchFamily="34" charset="0"/>
              </a:rPr>
              <a:t>Thes</a:t>
            </a:r>
            <a:r>
              <a:rPr lang="en-US" sz="2000" b="1" dirty="0">
                <a:latin typeface="Arial" panose="020B0604020202020204" pitchFamily="34" charset="0"/>
                <a:cs typeface="Arial" panose="020B0604020202020204" pitchFamily="34" charset="0"/>
              </a:rPr>
              <a:t> 4:15-17  </a:t>
            </a:r>
            <a:r>
              <a:rPr lang="en-US" sz="2000" b="1" i="1" baseline="30000" dirty="0">
                <a:solidFill>
                  <a:srgbClr val="0070C0"/>
                </a:solidFill>
                <a:latin typeface="Arial" panose="020B0604020202020204" pitchFamily="34" charset="0"/>
                <a:cs typeface="Arial" panose="020B0604020202020204" pitchFamily="34" charset="0"/>
              </a:rPr>
              <a:t>15</a:t>
            </a:r>
            <a:r>
              <a:rPr lang="en-US" sz="2000" b="1" i="1" dirty="0">
                <a:solidFill>
                  <a:srgbClr val="002060"/>
                </a:solidFill>
                <a:latin typeface="Arial" panose="020B0604020202020204" pitchFamily="34" charset="0"/>
                <a:cs typeface="Arial" panose="020B0604020202020204" pitchFamily="34" charset="0"/>
              </a:rPr>
              <a:t>For this we say to you by the word of the Lord, that we who are alive and remain until the coming of the Lord will by no means precede those who are asleep. </a:t>
            </a:r>
            <a:r>
              <a:rPr lang="en-US" sz="2000" b="1" i="1" baseline="30000" dirty="0">
                <a:solidFill>
                  <a:srgbClr val="0070C0"/>
                </a:solidFill>
                <a:latin typeface="Arial" panose="020B0604020202020204" pitchFamily="34" charset="0"/>
                <a:cs typeface="Arial" panose="020B0604020202020204" pitchFamily="34" charset="0"/>
              </a:rPr>
              <a:t>16</a:t>
            </a:r>
            <a:r>
              <a:rPr lang="en-US" sz="2000" b="1" i="1" dirty="0">
                <a:solidFill>
                  <a:srgbClr val="002060"/>
                </a:solidFill>
                <a:latin typeface="Arial" panose="020B0604020202020204" pitchFamily="34" charset="0"/>
                <a:cs typeface="Arial" panose="020B0604020202020204" pitchFamily="34" charset="0"/>
              </a:rPr>
              <a:t>For the Lord Himself will descend from heaven with a shout, with the voice of an archangel, and with the trumpet of God.  And the dead in Christ will rise first.</a:t>
            </a:r>
          </a:p>
          <a:p>
            <a:r>
              <a:rPr lang="en-US" sz="2000" b="1" i="1" baseline="30000" dirty="0">
                <a:solidFill>
                  <a:srgbClr val="0070C0"/>
                </a:solidFill>
                <a:latin typeface="Arial" panose="020B0604020202020204" pitchFamily="34" charset="0"/>
                <a:cs typeface="Arial" panose="020B0604020202020204" pitchFamily="34" charset="0"/>
              </a:rPr>
              <a:t>17</a:t>
            </a:r>
            <a:r>
              <a:rPr lang="en-US" sz="2000" b="1" i="1" dirty="0">
                <a:solidFill>
                  <a:srgbClr val="002060"/>
                </a:solidFill>
                <a:latin typeface="Arial" panose="020B0604020202020204" pitchFamily="34" charset="0"/>
                <a:cs typeface="Arial" panose="020B0604020202020204" pitchFamily="34" charset="0"/>
              </a:rPr>
              <a:t>Then we who are alive and remain shall be caught up together with them in the clouds to meet the Lord in the air.  </a:t>
            </a:r>
          </a:p>
          <a:p>
            <a:endParaRPr lang="en-US" sz="800" b="1" i="1" dirty="0">
              <a:solidFill>
                <a:srgbClr val="002060"/>
              </a:solidFill>
              <a:latin typeface="Arial" panose="020B0604020202020204" pitchFamily="34" charset="0"/>
              <a:cs typeface="Arial" panose="020B0604020202020204" pitchFamily="34" charset="0"/>
            </a:endParaRPr>
          </a:p>
          <a:p>
            <a:r>
              <a:rPr lang="en-US" sz="2000" b="1" dirty="0">
                <a:latin typeface="Arial" panose="020B0604020202020204" pitchFamily="34" charset="0"/>
                <a:cs typeface="Arial" panose="020B0604020202020204" pitchFamily="34" charset="0"/>
              </a:rPr>
              <a:t>1 </a:t>
            </a:r>
            <a:r>
              <a:rPr lang="en-US" sz="2000" b="1" dirty="0" err="1">
                <a:latin typeface="Arial" panose="020B0604020202020204" pitchFamily="34" charset="0"/>
                <a:cs typeface="Arial" panose="020B0604020202020204" pitchFamily="34" charset="0"/>
              </a:rPr>
              <a:t>Thes</a:t>
            </a:r>
            <a:r>
              <a:rPr lang="en-US" sz="2000" b="1" dirty="0">
                <a:latin typeface="Arial" panose="020B0604020202020204" pitchFamily="34" charset="0"/>
                <a:cs typeface="Arial" panose="020B0604020202020204" pitchFamily="34" charset="0"/>
              </a:rPr>
              <a:t> 5:2,6  </a:t>
            </a:r>
            <a:r>
              <a:rPr lang="en-US" sz="2000" b="1" baseline="30000" dirty="0">
                <a:solidFill>
                  <a:srgbClr val="0070C0"/>
                </a:solidFill>
                <a:latin typeface="Arial" panose="020B0604020202020204" pitchFamily="34" charset="0"/>
                <a:cs typeface="Arial" panose="020B0604020202020204" pitchFamily="34" charset="0"/>
              </a:rPr>
              <a:t>2</a:t>
            </a:r>
            <a:r>
              <a:rPr lang="en-US" sz="2000" b="1" i="1" dirty="0">
                <a:solidFill>
                  <a:srgbClr val="002060"/>
                </a:solidFill>
                <a:latin typeface="Arial" panose="020B0604020202020204" pitchFamily="34" charset="0"/>
                <a:cs typeface="Arial" panose="020B0604020202020204" pitchFamily="34" charset="0"/>
              </a:rPr>
              <a:t>For you yourselves know perfectly that the day of the Lord so comes as a thief in the night.  </a:t>
            </a:r>
            <a:r>
              <a:rPr lang="en-US" sz="2000" b="1" i="1" baseline="30000" dirty="0">
                <a:solidFill>
                  <a:srgbClr val="0070C0"/>
                </a:solidFill>
                <a:latin typeface="Arial" panose="020B0604020202020204" pitchFamily="34" charset="0"/>
                <a:cs typeface="Arial" panose="020B0604020202020204" pitchFamily="34" charset="0"/>
              </a:rPr>
              <a:t>6</a:t>
            </a:r>
            <a:r>
              <a:rPr lang="en-US" sz="2000" b="1" i="1" dirty="0">
                <a:solidFill>
                  <a:srgbClr val="002060"/>
                </a:solidFill>
                <a:latin typeface="Arial" panose="020B0604020202020204" pitchFamily="34" charset="0"/>
                <a:cs typeface="Arial" panose="020B0604020202020204" pitchFamily="34" charset="0"/>
              </a:rPr>
              <a:t>Therefore let us not sleep, as others do, but let us watch and be sober.                                    </a:t>
            </a:r>
            <a:r>
              <a:rPr lang="en-US" b="1" dirty="0">
                <a:solidFill>
                  <a:srgbClr val="002060"/>
                </a:solidFill>
                <a:latin typeface="Arial" panose="020B0604020202020204" pitchFamily="34" charset="0"/>
                <a:cs typeface="Arial" panose="020B0604020202020204" pitchFamily="34" charset="0"/>
              </a:rPr>
              <a:t>NKJV</a:t>
            </a:r>
          </a:p>
        </p:txBody>
      </p:sp>
      <p:sp>
        <p:nvSpPr>
          <p:cNvPr id="5" name="Content Placeholder 2">
            <a:extLst>
              <a:ext uri="{FF2B5EF4-FFF2-40B4-BE49-F238E27FC236}">
                <a16:creationId xmlns:a16="http://schemas.microsoft.com/office/drawing/2014/main" id="{DA5E4664-D6FF-0440-A7FA-D86F326650FB}"/>
              </a:ext>
            </a:extLst>
          </p:cNvPr>
          <p:cNvSpPr txBox="1">
            <a:spLocks/>
          </p:cNvSpPr>
          <p:nvPr/>
        </p:nvSpPr>
        <p:spPr>
          <a:xfrm>
            <a:off x="104384" y="5547978"/>
            <a:ext cx="8839200" cy="1028186"/>
          </a:xfrm>
          <a:prstGeom prst="rect">
            <a:avLst/>
          </a:prstGeom>
        </p:spPr>
        <p:txBody>
          <a:bodyPr vert="horz" lIns="54864" tIns="91440" rtlCol="0">
            <a:noAutofit/>
          </a:bodyPr>
          <a:lst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pPr marL="118872" indent="0">
              <a:buFont typeface="Wingdings 2"/>
              <a:buNone/>
            </a:pPr>
            <a:r>
              <a:rPr lang="en-US" sz="2000" b="1" dirty="0">
                <a:latin typeface="Arial" panose="020B0604020202020204" pitchFamily="34" charset="0"/>
                <a:cs typeface="Arial" panose="020B0604020202020204" pitchFamily="34" charset="0"/>
              </a:rPr>
              <a:t>Might these verses be misinterpreted to believe that Paul or some of his compatriots will still be alive when Jesus comes again?  And that the Thessalonians should be awake and ready?  </a:t>
            </a:r>
          </a:p>
        </p:txBody>
      </p:sp>
      <p:cxnSp>
        <p:nvCxnSpPr>
          <p:cNvPr id="7" name="Straight Connector 6"/>
          <p:cNvCxnSpPr/>
          <p:nvPr/>
        </p:nvCxnSpPr>
        <p:spPr>
          <a:xfrm>
            <a:off x="1515649" y="4148194"/>
            <a:ext cx="2029217"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705634" y="2922730"/>
            <a:ext cx="1924832"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2" name="Title 1">
            <a:extLst>
              <a:ext uri="{FF2B5EF4-FFF2-40B4-BE49-F238E27FC236}">
                <a16:creationId xmlns:a16="http://schemas.microsoft.com/office/drawing/2014/main" id="{1F320B25-AC93-1F4A-9FF2-2592B7D734BA}"/>
              </a:ext>
            </a:extLst>
          </p:cNvPr>
          <p:cNvSpPr>
            <a:spLocks noGrp="1"/>
          </p:cNvSpPr>
          <p:nvPr>
            <p:ph type="title"/>
          </p:nvPr>
        </p:nvSpPr>
        <p:spPr>
          <a:xfrm>
            <a:off x="457200" y="155448"/>
            <a:ext cx="8229600" cy="1252728"/>
          </a:xfrm>
        </p:spPr>
        <p:txBody>
          <a:bodyPr>
            <a:normAutofit/>
          </a:bodyPr>
          <a:lstStyle/>
          <a:p>
            <a:r>
              <a:rPr lang="en-US" sz="3200" dirty="0"/>
              <a:t>Misconceptions from 1 Thessalonians?</a:t>
            </a:r>
          </a:p>
        </p:txBody>
      </p:sp>
    </p:spTree>
    <p:extLst>
      <p:ext uri="{BB962C8B-B14F-4D97-AF65-F5344CB8AC3E}">
        <p14:creationId xmlns:p14="http://schemas.microsoft.com/office/powerpoint/2010/main" val="40937023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1E06ED-F5F3-6348-A724-009B9B5B33C6}"/>
              </a:ext>
            </a:extLst>
          </p:cNvPr>
          <p:cNvSpPr>
            <a:spLocks noGrp="1"/>
          </p:cNvSpPr>
          <p:nvPr>
            <p:ph type="title" idx="4294967295"/>
          </p:nvPr>
        </p:nvSpPr>
        <p:spPr>
          <a:xfrm>
            <a:off x="142875" y="202351"/>
            <a:ext cx="8229600" cy="530225"/>
          </a:xfrm>
        </p:spPr>
        <p:txBody>
          <a:bodyPr>
            <a:normAutofit/>
          </a:bodyPr>
          <a:lstStyle/>
          <a:p>
            <a:r>
              <a:rPr lang="en-US" sz="2800" dirty="0">
                <a:solidFill>
                  <a:schemeClr val="tx1"/>
                </a:solidFill>
              </a:rPr>
              <a:t>Brief Outline</a:t>
            </a:r>
          </a:p>
        </p:txBody>
      </p:sp>
      <p:sp>
        <p:nvSpPr>
          <p:cNvPr id="3" name="Content Placeholder 2">
            <a:extLst>
              <a:ext uri="{FF2B5EF4-FFF2-40B4-BE49-F238E27FC236}">
                <a16:creationId xmlns:a16="http://schemas.microsoft.com/office/drawing/2014/main" id="{269A9DFB-DA58-354B-958C-D8740527E94D}"/>
              </a:ext>
            </a:extLst>
          </p:cNvPr>
          <p:cNvSpPr>
            <a:spLocks noGrp="1"/>
          </p:cNvSpPr>
          <p:nvPr>
            <p:ph idx="4294967295"/>
          </p:nvPr>
        </p:nvSpPr>
        <p:spPr>
          <a:xfrm>
            <a:off x="14614" y="861165"/>
            <a:ext cx="9129386" cy="5790156"/>
          </a:xfrm>
        </p:spPr>
        <p:txBody>
          <a:bodyPr>
            <a:normAutofit lnSpcReduction="10000"/>
          </a:bodyPr>
          <a:lstStyle/>
          <a:p>
            <a:pPr marL="633222" indent="-514350">
              <a:buFont typeface="+mj-lt"/>
              <a:buAutoNum type="romanUcPeriod"/>
            </a:pPr>
            <a:r>
              <a:rPr lang="en-US" sz="2400" b="1" dirty="0"/>
              <a:t>Paul’s Encouragement </a:t>
            </a:r>
            <a:r>
              <a:rPr lang="en-US" sz="2400" dirty="0"/>
              <a:t>(Ch. 1)</a:t>
            </a:r>
          </a:p>
          <a:p>
            <a:pPr marL="118872" indent="0">
              <a:buNone/>
            </a:pPr>
            <a:r>
              <a:rPr lang="en-US" sz="2200" b="1" dirty="0"/>
              <a:t>          </a:t>
            </a:r>
            <a:r>
              <a:rPr lang="en-US" sz="2200" dirty="0"/>
              <a:t>A.  Greetings (1:1-2)</a:t>
            </a:r>
          </a:p>
          <a:p>
            <a:pPr marL="118872" indent="0">
              <a:buNone/>
            </a:pPr>
            <a:r>
              <a:rPr lang="en-US" sz="2200" dirty="0"/>
              <a:t>           B.  Gratitude for the Thessalonians’ perseverance (1:3-4)</a:t>
            </a:r>
          </a:p>
          <a:p>
            <a:pPr marL="118872" indent="0">
              <a:buNone/>
            </a:pPr>
            <a:r>
              <a:rPr lang="en-US" sz="2200" dirty="0"/>
              <a:t>           C.  God’s righteous judgment in the second coming (1:5-10)</a:t>
            </a:r>
          </a:p>
          <a:p>
            <a:pPr marL="118872" indent="0">
              <a:buNone/>
            </a:pPr>
            <a:r>
              <a:rPr lang="en-US" sz="2200" dirty="0"/>
              <a:t>           D.  Supplication and  Glory (1:11-12)</a:t>
            </a:r>
          </a:p>
          <a:p>
            <a:pPr marL="633222" indent="-514350">
              <a:buFont typeface="+mj-lt"/>
              <a:buAutoNum type="romanUcPeriod" startAt="2"/>
            </a:pPr>
            <a:r>
              <a:rPr lang="en-US" sz="2400" b="1" dirty="0"/>
              <a:t>Teaching </a:t>
            </a:r>
            <a:r>
              <a:rPr lang="en-US" sz="2400" dirty="0"/>
              <a:t>(Ch. 2)</a:t>
            </a:r>
          </a:p>
          <a:p>
            <a:pPr marL="118872" indent="0">
              <a:buNone/>
            </a:pPr>
            <a:r>
              <a:rPr lang="en-US" sz="2200" b="1" dirty="0"/>
              <a:t>          </a:t>
            </a:r>
            <a:r>
              <a:rPr lang="en-US" sz="2200" dirty="0"/>
              <a:t>A.  Christ’s second coming (2:1-12)</a:t>
            </a:r>
          </a:p>
          <a:p>
            <a:pPr marL="118872" indent="0">
              <a:buNone/>
            </a:pPr>
            <a:r>
              <a:rPr lang="en-US" sz="2200" b="1" dirty="0"/>
              <a:t>                 </a:t>
            </a:r>
            <a:r>
              <a:rPr lang="en-US" sz="2200" dirty="0"/>
              <a:t>1.  Not yet occurred (2:1-3)</a:t>
            </a:r>
            <a:br>
              <a:rPr lang="en-US" sz="2200" dirty="0"/>
            </a:br>
            <a:r>
              <a:rPr lang="en-US" sz="2200" dirty="0"/>
              <a:t>                  2. Events to precede His coming (2:4-12)</a:t>
            </a:r>
          </a:p>
          <a:p>
            <a:pPr marL="118872" indent="0">
              <a:buNone/>
            </a:pPr>
            <a:r>
              <a:rPr lang="en-US" sz="2000" dirty="0"/>
              <a:t>           </a:t>
            </a:r>
            <a:r>
              <a:rPr lang="en-US" sz="2200" dirty="0"/>
              <a:t>B.  Thanksgiving and admonition to stand fast (2:13-15)</a:t>
            </a:r>
            <a:br>
              <a:rPr lang="en-US" sz="2200" dirty="0"/>
            </a:br>
            <a:r>
              <a:rPr lang="en-US" sz="2200" dirty="0"/>
              <a:t>           C.  Prayer for comfort and establishment (2:16-17</a:t>
            </a:r>
            <a:r>
              <a:rPr lang="en-US" sz="2000" dirty="0"/>
              <a:t>)</a:t>
            </a:r>
          </a:p>
          <a:p>
            <a:pPr marL="633222" indent="-514350">
              <a:buFont typeface="+mj-lt"/>
              <a:buAutoNum type="romanUcPeriod" startAt="3"/>
            </a:pPr>
            <a:r>
              <a:rPr lang="en-US" sz="2400" b="1" dirty="0"/>
              <a:t>Admonition </a:t>
            </a:r>
            <a:r>
              <a:rPr lang="en-US" sz="2400" dirty="0"/>
              <a:t>(Ch. 3)</a:t>
            </a:r>
          </a:p>
          <a:p>
            <a:pPr marL="118872" indent="0">
              <a:buNone/>
            </a:pPr>
            <a:r>
              <a:rPr lang="en-US" sz="2400" dirty="0"/>
              <a:t>          </a:t>
            </a:r>
            <a:r>
              <a:rPr lang="en-US" sz="2200" dirty="0"/>
              <a:t>A.  Request for prayers for Paul and his co-workers (3:1-2)</a:t>
            </a:r>
            <a:br>
              <a:rPr lang="en-US" sz="2200" dirty="0"/>
            </a:br>
            <a:r>
              <a:rPr lang="en-US" sz="2200" dirty="0"/>
              <a:t>           B.  Statement of confidence in the Lord and in the Thessalonians (3:3-5)</a:t>
            </a:r>
          </a:p>
          <a:p>
            <a:pPr marL="118872" indent="0">
              <a:buNone/>
            </a:pPr>
            <a:r>
              <a:rPr lang="en-US" sz="2200" dirty="0"/>
              <a:t>           C.  Commands concerning treatment of disorderly members (3:6-15)</a:t>
            </a:r>
          </a:p>
          <a:p>
            <a:pPr marL="118872" indent="0">
              <a:buNone/>
            </a:pPr>
            <a:r>
              <a:rPr lang="en-US" sz="2200" dirty="0"/>
              <a:t>           D.  Conclusion (3:16-18) </a:t>
            </a:r>
          </a:p>
          <a:p>
            <a:pPr marL="118872" indent="0">
              <a:buNone/>
            </a:pPr>
            <a:r>
              <a:rPr lang="en-US" sz="2000" dirty="0"/>
              <a:t>          </a:t>
            </a:r>
          </a:p>
        </p:txBody>
      </p:sp>
    </p:spTree>
    <p:extLst>
      <p:ext uri="{BB962C8B-B14F-4D97-AF65-F5344CB8AC3E}">
        <p14:creationId xmlns:p14="http://schemas.microsoft.com/office/powerpoint/2010/main" val="34654290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A5CED0-66A0-D242-9A6F-1DAAA2CBC205}"/>
              </a:ext>
            </a:extLst>
          </p:cNvPr>
          <p:cNvSpPr>
            <a:spLocks noGrp="1"/>
          </p:cNvSpPr>
          <p:nvPr>
            <p:ph type="title"/>
          </p:nvPr>
        </p:nvSpPr>
        <p:spPr/>
        <p:txBody>
          <a:bodyPr>
            <a:normAutofit/>
          </a:bodyPr>
          <a:lstStyle/>
          <a:p>
            <a:r>
              <a:rPr lang="en-US" sz="3200" dirty="0"/>
              <a:t>Why is 2 Thessalonians so important?</a:t>
            </a:r>
          </a:p>
        </p:txBody>
      </p:sp>
      <p:sp>
        <p:nvSpPr>
          <p:cNvPr id="3" name="Content Placeholder 2">
            <a:extLst>
              <a:ext uri="{FF2B5EF4-FFF2-40B4-BE49-F238E27FC236}">
                <a16:creationId xmlns:a16="http://schemas.microsoft.com/office/drawing/2014/main" id="{185B98DD-4846-724B-B3F5-5D40E8670A9F}"/>
              </a:ext>
            </a:extLst>
          </p:cNvPr>
          <p:cNvSpPr>
            <a:spLocks noGrp="1"/>
          </p:cNvSpPr>
          <p:nvPr>
            <p:ph idx="1"/>
          </p:nvPr>
        </p:nvSpPr>
        <p:spPr>
          <a:xfrm>
            <a:off x="304800" y="1676400"/>
            <a:ext cx="8713940" cy="4724401"/>
          </a:xfrm>
        </p:spPr>
        <p:txBody>
          <a:bodyPr>
            <a:normAutofit/>
          </a:bodyPr>
          <a:lstStyle/>
          <a:p>
            <a:pPr marL="118872" indent="0">
              <a:buNone/>
            </a:pPr>
            <a:r>
              <a:rPr lang="en-US" sz="2200" b="1" dirty="0">
                <a:latin typeface="Arial" panose="020B0604020202020204" pitchFamily="34" charset="0"/>
                <a:cs typeface="Arial" panose="020B0604020202020204" pitchFamily="34" charset="0"/>
              </a:rPr>
              <a:t>2 </a:t>
            </a:r>
            <a:r>
              <a:rPr lang="en-US" sz="2200" b="1" dirty="0" err="1">
                <a:latin typeface="Arial" panose="020B0604020202020204" pitchFamily="34" charset="0"/>
                <a:cs typeface="Arial" panose="020B0604020202020204" pitchFamily="34" charset="0"/>
              </a:rPr>
              <a:t>Thess</a:t>
            </a:r>
            <a:r>
              <a:rPr lang="en-US" sz="2200" b="1" dirty="0">
                <a:latin typeface="Arial" panose="020B0604020202020204" pitchFamily="34" charset="0"/>
                <a:cs typeface="Arial" panose="020B0604020202020204" pitchFamily="34" charset="0"/>
              </a:rPr>
              <a:t> 2:1-12  proclaims that certain events must take place before Christ comes again; therefore, they should get back to work and do not live at the expense of others (3:6-15).  Before Christ comes, two significant events must occur: </a:t>
            </a:r>
          </a:p>
          <a:p>
            <a:pPr marL="118872" indent="0">
              <a:buNone/>
            </a:pPr>
            <a:r>
              <a:rPr lang="en-US" sz="2200" b="1" dirty="0">
                <a:latin typeface="Arial" panose="020B0604020202020204" pitchFamily="34" charset="0"/>
                <a:cs typeface="Arial" panose="020B0604020202020204" pitchFamily="34" charset="0"/>
              </a:rPr>
              <a:t>	First, there must be a “falling away” or an apostacy (2:3). 	Secondly, the man of sin (lawlessness) is developed and 		revealed (2:4-12).  </a:t>
            </a:r>
          </a:p>
          <a:p>
            <a:pPr marL="118872" indent="0">
              <a:buNone/>
            </a:pPr>
            <a:r>
              <a:rPr lang="en-US" sz="2200" b="1" dirty="0">
                <a:latin typeface="Arial" panose="020B0604020202020204" pitchFamily="34" charset="0"/>
                <a:cs typeface="Arial" panose="020B0604020202020204" pitchFamily="34" charset="0"/>
              </a:rPr>
              <a:t>Paul calls him the “son of perdition” and John would call such a one the “antichrist” (1 John 2:18, 22; 2 John 7).  </a:t>
            </a:r>
          </a:p>
          <a:p>
            <a:pPr marL="118872" indent="0">
              <a:buNone/>
            </a:pPr>
            <a:r>
              <a:rPr lang="en-US" sz="2200" b="1" dirty="0">
                <a:latin typeface="Arial" panose="020B0604020202020204" pitchFamily="34" charset="0"/>
                <a:cs typeface="Arial" panose="020B0604020202020204" pitchFamily="34" charset="0"/>
              </a:rPr>
              <a:t>Whatever one might surmise about this section of scripture, one can see that Paul’s argument is intended to prove that Christ had not yet come; neither was it imminent, and their “readiness” must not be taken to an extreme.  </a:t>
            </a:r>
          </a:p>
        </p:txBody>
      </p:sp>
    </p:spTree>
    <p:extLst>
      <p:ext uri="{BB962C8B-B14F-4D97-AF65-F5344CB8AC3E}">
        <p14:creationId xmlns:p14="http://schemas.microsoft.com/office/powerpoint/2010/main" val="36067566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99D6D9-08C8-AD40-A8EC-46EC765CA9AB}"/>
              </a:ext>
            </a:extLst>
          </p:cNvPr>
          <p:cNvSpPr>
            <a:spLocks noGrp="1"/>
          </p:cNvSpPr>
          <p:nvPr>
            <p:ph type="title"/>
          </p:nvPr>
        </p:nvSpPr>
        <p:spPr/>
        <p:txBody>
          <a:bodyPr>
            <a:normAutofit/>
          </a:bodyPr>
          <a:lstStyle/>
          <a:p>
            <a:r>
              <a:rPr lang="en-US" sz="3200" dirty="0"/>
              <a:t>What’s the point?</a:t>
            </a:r>
          </a:p>
        </p:txBody>
      </p:sp>
      <p:sp>
        <p:nvSpPr>
          <p:cNvPr id="3" name="Content Placeholder 2">
            <a:extLst>
              <a:ext uri="{FF2B5EF4-FFF2-40B4-BE49-F238E27FC236}">
                <a16:creationId xmlns:a16="http://schemas.microsoft.com/office/drawing/2014/main" id="{4F52E6DA-CC2B-014E-A44A-7BFC4F0C4C9C}"/>
              </a:ext>
            </a:extLst>
          </p:cNvPr>
          <p:cNvSpPr>
            <a:spLocks noGrp="1"/>
          </p:cNvSpPr>
          <p:nvPr>
            <p:ph idx="1"/>
          </p:nvPr>
        </p:nvSpPr>
        <p:spPr>
          <a:xfrm>
            <a:off x="165970" y="1538842"/>
            <a:ext cx="8763000" cy="5137760"/>
          </a:xfrm>
        </p:spPr>
        <p:txBody>
          <a:bodyPr>
            <a:normAutofit fontScale="92500" lnSpcReduction="10000"/>
          </a:bodyPr>
          <a:lstStyle/>
          <a:p>
            <a:pPr marL="118872" indent="0">
              <a:buNone/>
            </a:pPr>
            <a:r>
              <a:rPr lang="en-US" sz="2200" b="1" dirty="0">
                <a:latin typeface="Arial" panose="020B0604020202020204" pitchFamily="34" charset="0"/>
                <a:cs typeface="Arial" panose="020B0604020202020204" pitchFamily="34" charset="0"/>
              </a:rPr>
              <a:t>The apostle Paul, in concern for the Thessalonian believers who were trying to stand firm in their faith under pressure from false teaching, taught the Thessalonians in this letter that their hope in Christ’s future return should serve as an encouragement to them in their suffering, motivating them to live responsibly for Him. </a:t>
            </a:r>
          </a:p>
          <a:p>
            <a:pPr marL="118872" indent="0">
              <a:buNone/>
            </a:pPr>
            <a:endParaRPr lang="en-US" sz="900" b="1" dirty="0">
              <a:latin typeface="Arial" panose="020B0604020202020204" pitchFamily="34" charset="0"/>
              <a:cs typeface="Arial" panose="020B0604020202020204" pitchFamily="34" charset="0"/>
            </a:endParaRPr>
          </a:p>
          <a:p>
            <a:pPr marL="118872" indent="0">
              <a:buNone/>
            </a:pPr>
            <a:r>
              <a:rPr lang="en-US" sz="2200" b="1" dirty="0">
                <a:latin typeface="Arial" panose="020B0604020202020204" pitchFamily="34" charset="0"/>
                <a:cs typeface="Arial" panose="020B0604020202020204" pitchFamily="34" charset="0"/>
              </a:rPr>
              <a:t>Paul always connected his teaching on Jesus with the practical growth he expected to see as a result of such a deeply held faith.  </a:t>
            </a:r>
          </a:p>
          <a:p>
            <a:pPr marL="118872" indent="0">
              <a:buNone/>
            </a:pPr>
            <a:endParaRPr lang="en-US" sz="900" b="1" dirty="0">
              <a:latin typeface="Arial" panose="020B0604020202020204" pitchFamily="34" charset="0"/>
              <a:cs typeface="Arial" panose="020B0604020202020204" pitchFamily="34" charset="0"/>
            </a:endParaRPr>
          </a:p>
          <a:p>
            <a:pPr marL="118872" indent="0">
              <a:buNone/>
            </a:pPr>
            <a:r>
              <a:rPr lang="en-US" sz="2200" b="1" dirty="0">
                <a:latin typeface="Arial" panose="020B0604020202020204" pitchFamily="34" charset="0"/>
                <a:cs typeface="Arial" panose="020B0604020202020204" pitchFamily="34" charset="0"/>
              </a:rPr>
              <a:t>The gospel is God’s means of calling men to salvation (2:13-15).  God would that none perish (1 Tim 2:4).  The gospel demands obedience:</a:t>
            </a:r>
          </a:p>
          <a:p>
            <a:pPr marL="118872" indent="0">
              <a:buNone/>
            </a:pPr>
            <a:r>
              <a:rPr lang="en-US" sz="600" b="1" dirty="0">
                <a:latin typeface="Arial" panose="020B0604020202020204" pitchFamily="34" charset="0"/>
                <a:cs typeface="Arial" panose="020B0604020202020204" pitchFamily="34" charset="0"/>
              </a:rPr>
              <a:t> </a:t>
            </a:r>
          </a:p>
          <a:p>
            <a:pPr marL="118872" indent="0">
              <a:buNone/>
            </a:pPr>
            <a:r>
              <a:rPr lang="en-US" sz="2200" b="1" dirty="0">
                <a:latin typeface="Arial" panose="020B0604020202020204" pitchFamily="34" charset="0"/>
                <a:cs typeface="Arial" panose="020B0604020202020204" pitchFamily="34" charset="0"/>
              </a:rPr>
              <a:t>	2 </a:t>
            </a:r>
            <a:r>
              <a:rPr lang="en-US" sz="2200" b="1" dirty="0" err="1">
                <a:latin typeface="Arial" panose="020B0604020202020204" pitchFamily="34" charset="0"/>
                <a:cs typeface="Arial" panose="020B0604020202020204" pitchFamily="34" charset="0"/>
              </a:rPr>
              <a:t>Thes</a:t>
            </a:r>
            <a:r>
              <a:rPr lang="en-US" sz="2200" b="1" dirty="0">
                <a:latin typeface="Arial" panose="020B0604020202020204" pitchFamily="34" charset="0"/>
                <a:cs typeface="Arial" panose="020B0604020202020204" pitchFamily="34" charset="0"/>
              </a:rPr>
              <a:t> 2:15  </a:t>
            </a:r>
            <a:r>
              <a:rPr lang="en-US" sz="2200" b="1" i="1" dirty="0">
                <a:solidFill>
                  <a:srgbClr val="002060"/>
                </a:solidFill>
                <a:latin typeface="Arial" panose="020B0604020202020204" pitchFamily="34" charset="0"/>
                <a:cs typeface="Arial" panose="020B0604020202020204" pitchFamily="34" charset="0"/>
              </a:rPr>
              <a:t>Therefore, brethren, stand fast and hold the   	traditions which you were taught, whether by word or our 	epistle.  </a:t>
            </a:r>
          </a:p>
          <a:p>
            <a:pPr marL="118872" indent="0">
              <a:buNone/>
            </a:pPr>
            <a:endParaRPr lang="en-US" sz="900" b="1" dirty="0">
              <a:latin typeface="Arial" panose="020B0604020202020204" pitchFamily="34" charset="0"/>
              <a:cs typeface="Arial" panose="020B0604020202020204" pitchFamily="34" charset="0"/>
            </a:endParaRPr>
          </a:p>
          <a:p>
            <a:pPr marL="118872" indent="0">
              <a:buNone/>
            </a:pPr>
            <a:r>
              <a:rPr lang="en-US" sz="2200" b="1" dirty="0">
                <a:latin typeface="Arial" panose="020B0604020202020204" pitchFamily="34" charset="0"/>
                <a:cs typeface="Arial" panose="020B0604020202020204" pitchFamily="34" charset="0"/>
              </a:rPr>
              <a:t>Accordingly, the Lord will:</a:t>
            </a:r>
          </a:p>
          <a:p>
            <a:pPr marL="118872" indent="0">
              <a:buNone/>
            </a:pPr>
            <a:r>
              <a:rPr lang="en-US" sz="2200" b="1" dirty="0">
                <a:latin typeface="Arial" panose="020B0604020202020204" pitchFamily="34" charset="0"/>
                <a:cs typeface="Arial" panose="020B0604020202020204" pitchFamily="34" charset="0"/>
              </a:rPr>
              <a:t>	2 </a:t>
            </a:r>
            <a:r>
              <a:rPr lang="en-US" sz="2200" b="1" dirty="0" err="1">
                <a:latin typeface="Arial" panose="020B0604020202020204" pitchFamily="34" charset="0"/>
                <a:cs typeface="Arial" panose="020B0604020202020204" pitchFamily="34" charset="0"/>
              </a:rPr>
              <a:t>Thes</a:t>
            </a:r>
            <a:r>
              <a:rPr lang="en-US" sz="2200" b="1" dirty="0">
                <a:latin typeface="Arial" panose="020B0604020202020204" pitchFamily="34" charset="0"/>
                <a:cs typeface="Arial" panose="020B0604020202020204" pitchFamily="34" charset="0"/>
              </a:rPr>
              <a:t> 1:8   </a:t>
            </a:r>
            <a:r>
              <a:rPr lang="en-US" sz="2200" b="1" i="1" dirty="0">
                <a:solidFill>
                  <a:srgbClr val="002060"/>
                </a:solidFill>
                <a:latin typeface="Arial" panose="020B0604020202020204" pitchFamily="34" charset="0"/>
                <a:cs typeface="Arial" panose="020B0604020202020204" pitchFamily="34" charset="0"/>
              </a:rPr>
              <a:t>in flaming fire taking vengeance on those who do 	not know God, and on those who do not obey the gospel of our 	Lord Jesus Christ.</a:t>
            </a:r>
          </a:p>
        </p:txBody>
      </p:sp>
    </p:spTree>
    <p:extLst>
      <p:ext uri="{BB962C8B-B14F-4D97-AF65-F5344CB8AC3E}">
        <p14:creationId xmlns:p14="http://schemas.microsoft.com/office/powerpoint/2010/main" val="25672783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7F949C-EB9D-0445-B4BB-D91DF59E16C2}"/>
              </a:ext>
            </a:extLst>
          </p:cNvPr>
          <p:cNvSpPr>
            <a:spLocks noGrp="1"/>
          </p:cNvSpPr>
          <p:nvPr>
            <p:ph type="title"/>
          </p:nvPr>
        </p:nvSpPr>
        <p:spPr/>
        <p:txBody>
          <a:bodyPr>
            <a:normAutofit/>
          </a:bodyPr>
          <a:lstStyle/>
          <a:p>
            <a:r>
              <a:rPr lang="en-US" sz="3600" dirty="0"/>
              <a:t>How do I apply this?</a:t>
            </a:r>
          </a:p>
        </p:txBody>
      </p:sp>
      <p:sp>
        <p:nvSpPr>
          <p:cNvPr id="3" name="Content Placeholder 2">
            <a:extLst>
              <a:ext uri="{FF2B5EF4-FFF2-40B4-BE49-F238E27FC236}">
                <a16:creationId xmlns:a16="http://schemas.microsoft.com/office/drawing/2014/main" id="{C914B54E-4AB3-D948-A87E-8FE8FEC8FD34}"/>
              </a:ext>
            </a:extLst>
          </p:cNvPr>
          <p:cNvSpPr>
            <a:spLocks noGrp="1"/>
          </p:cNvSpPr>
          <p:nvPr>
            <p:ph idx="1"/>
          </p:nvPr>
        </p:nvSpPr>
        <p:spPr>
          <a:xfrm>
            <a:off x="250031" y="1643062"/>
            <a:ext cx="8643937" cy="4629150"/>
          </a:xfrm>
        </p:spPr>
        <p:txBody>
          <a:bodyPr>
            <a:noAutofit/>
          </a:bodyPr>
          <a:lstStyle/>
          <a:p>
            <a:pPr marL="118872" indent="0">
              <a:buNone/>
            </a:pPr>
            <a:r>
              <a:rPr lang="en-US" sz="2200" dirty="0"/>
              <a:t>Discipline and self-control are two qualities that quickly slip away in a society so focused on the material that its people forget the spiritual realities that should dictate their lives.  Fattened with financial and material success, many people today have descended into an unruly and lazy existence that possesses little care for others, especially of the kind that might conflict with our personal, fleshly desires.  How does your daily life come into conflict with God’s desire for you to live well and serve others? Are you busy serving others or self? </a:t>
            </a:r>
          </a:p>
          <a:p>
            <a:pPr marL="118872" indent="0">
              <a:buNone/>
            </a:pPr>
            <a:endParaRPr lang="en-US" sz="2200" dirty="0"/>
          </a:p>
          <a:p>
            <a:pPr marL="118872" indent="0">
              <a:buNone/>
            </a:pPr>
            <a:r>
              <a:rPr lang="en-US" sz="2200" dirty="0"/>
              <a:t>Paul knew that hope in Christ would encourage perseverance in godly living.  As you read the words of 2 Thessalonians, allow them to rekindle your hope and fan into flame your desire to live in God-honoring, industrious ways.</a:t>
            </a:r>
          </a:p>
        </p:txBody>
      </p:sp>
    </p:spTree>
    <p:extLst>
      <p:ext uri="{BB962C8B-B14F-4D97-AF65-F5344CB8AC3E}">
        <p14:creationId xmlns:p14="http://schemas.microsoft.com/office/powerpoint/2010/main" val="41724446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Traditions in </a:t>
            </a:r>
            <a:r>
              <a:rPr lang="en-US" sz="3600" dirty="0">
                <a:cs typeface="Arial" panose="020B0604020202020204" pitchFamily="34" charset="0"/>
              </a:rPr>
              <a:t>2 Thessalonians 2:15 </a:t>
            </a:r>
            <a:endParaRPr lang="en-US" sz="3600" dirty="0"/>
          </a:p>
        </p:txBody>
      </p:sp>
      <p:sp>
        <p:nvSpPr>
          <p:cNvPr id="4" name="TextBox 3"/>
          <p:cNvSpPr txBox="1"/>
          <p:nvPr/>
        </p:nvSpPr>
        <p:spPr>
          <a:xfrm>
            <a:off x="463466" y="1803749"/>
            <a:ext cx="8273703" cy="4093428"/>
          </a:xfrm>
          <a:prstGeom prst="rect">
            <a:avLst/>
          </a:prstGeom>
          <a:noFill/>
        </p:spPr>
        <p:txBody>
          <a:bodyPr wrap="square" rtlCol="0">
            <a:spAutoFit/>
          </a:bodyPr>
          <a:lstStyle/>
          <a:p>
            <a:r>
              <a:rPr lang="en-US" sz="2000" b="1" dirty="0">
                <a:latin typeface="Arial" panose="020B0604020202020204" pitchFamily="34" charset="0"/>
                <a:cs typeface="Arial" panose="020B0604020202020204" pitchFamily="34" charset="0"/>
              </a:rPr>
              <a:t>The word </a:t>
            </a:r>
            <a:r>
              <a:rPr lang="en-US" sz="2200" b="1" dirty="0" err="1">
                <a:latin typeface="Symbol" panose="05050102010706020507" pitchFamily="18" charset="2"/>
                <a:cs typeface="Arial" panose="020B0604020202020204" pitchFamily="34" charset="0"/>
              </a:rPr>
              <a:t>paradosiz</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paradosis</a:t>
            </a:r>
            <a:r>
              <a:rPr lang="en-US" sz="2000" b="1" dirty="0">
                <a:latin typeface="Arial" panose="020B0604020202020204" pitchFamily="34" charset="0"/>
                <a:cs typeface="Arial" panose="020B0604020202020204" pitchFamily="34" charset="0"/>
              </a:rPr>
              <a:t>) which we render tradition, signifies any thing delivered in the way of teaching; and here most obviously means the doctrines delivered by the apostle to the Thessalonians; whether in his preaching, private conversation, or by these epistles; and particularly the first epistle, as the apostle here states.  Whatever these traditions were, as to their matter, they were a revelation from God; for they came by men who </a:t>
            </a:r>
            <a:r>
              <a:rPr lang="en-US" sz="2000" b="1" dirty="0" err="1">
                <a:latin typeface="Arial" panose="020B0604020202020204" pitchFamily="34" charset="0"/>
                <a:cs typeface="Arial" panose="020B0604020202020204" pitchFamily="34" charset="0"/>
              </a:rPr>
              <a:t>spake</a:t>
            </a:r>
            <a:r>
              <a:rPr lang="en-US" sz="2000" b="1" dirty="0">
                <a:latin typeface="Arial" panose="020B0604020202020204" pitchFamily="34" charset="0"/>
                <a:cs typeface="Arial" panose="020B0604020202020204" pitchFamily="34" charset="0"/>
              </a:rPr>
              <a:t> and acted under the inspiration of the Holy Spirit; and on this ground the passage here can never with any propriety be brought to support the </a:t>
            </a:r>
            <a:r>
              <a:rPr lang="en-US" sz="2000" b="1" dirty="0" err="1">
                <a:latin typeface="Arial" panose="020B0604020202020204" pitchFamily="34" charset="0"/>
                <a:cs typeface="Arial" panose="020B0604020202020204" pitchFamily="34" charset="0"/>
              </a:rPr>
              <a:t>unapostolical</a:t>
            </a:r>
            <a:r>
              <a:rPr lang="en-US" sz="2000" b="1" dirty="0">
                <a:latin typeface="Arial" panose="020B0604020202020204" pitchFamily="34" charset="0"/>
                <a:cs typeface="Arial" panose="020B0604020202020204" pitchFamily="34" charset="0"/>
              </a:rPr>
              <a:t> and anti-</a:t>
            </a:r>
            <a:r>
              <a:rPr lang="en-US" sz="2000" b="1" dirty="0" err="1">
                <a:latin typeface="Arial" panose="020B0604020202020204" pitchFamily="34" charset="0"/>
                <a:cs typeface="Arial" panose="020B0604020202020204" pitchFamily="34" charset="0"/>
              </a:rPr>
              <a:t>apostolical</a:t>
            </a:r>
            <a:r>
              <a:rPr lang="en-US" sz="2000" b="1" dirty="0">
                <a:latin typeface="Arial" panose="020B0604020202020204" pitchFamily="34" charset="0"/>
                <a:cs typeface="Arial" panose="020B0604020202020204" pitchFamily="34" charset="0"/>
              </a:rPr>
              <a:t> traditions of the </a:t>
            </a:r>
            <a:r>
              <a:rPr lang="en-US" sz="2000" b="1" dirty="0" err="1">
                <a:latin typeface="Arial" panose="020B0604020202020204" pitchFamily="34" charset="0"/>
                <a:cs typeface="Arial" panose="020B0604020202020204" pitchFamily="34" charset="0"/>
              </a:rPr>
              <a:t>Romish</a:t>
            </a:r>
            <a:r>
              <a:rPr lang="en-US" sz="2000" b="1" dirty="0">
                <a:latin typeface="Arial" panose="020B0604020202020204" pitchFamily="34" charset="0"/>
                <a:cs typeface="Arial" panose="020B0604020202020204" pitchFamily="34" charset="0"/>
              </a:rPr>
              <a:t> Church; those being matters which are, confessedly, not taken from either Testament, nor were spoken either by a prophet or an apostle. 			             -- </a:t>
            </a:r>
            <a:r>
              <a:rPr lang="en-US" dirty="0">
                <a:latin typeface="Arial" panose="020B0604020202020204" pitchFamily="34" charset="0"/>
                <a:cs typeface="Arial" panose="020B0604020202020204" pitchFamily="34" charset="0"/>
              </a:rPr>
              <a:t>Adam Clarke's Commentary</a:t>
            </a:r>
          </a:p>
        </p:txBody>
      </p:sp>
    </p:spTree>
    <p:extLst>
      <p:ext uri="{BB962C8B-B14F-4D97-AF65-F5344CB8AC3E}">
        <p14:creationId xmlns:p14="http://schemas.microsoft.com/office/powerpoint/2010/main" val="30966472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21C270-C47D-904C-8862-D3D989EBAA72}"/>
              </a:ext>
            </a:extLst>
          </p:cNvPr>
          <p:cNvSpPr>
            <a:spLocks noGrp="1"/>
          </p:cNvSpPr>
          <p:nvPr>
            <p:ph type="title"/>
          </p:nvPr>
        </p:nvSpPr>
        <p:spPr/>
        <p:txBody>
          <a:bodyPr>
            <a:normAutofit/>
          </a:bodyPr>
          <a:lstStyle/>
          <a:p>
            <a:r>
              <a:rPr lang="en-US" sz="3200" dirty="0"/>
              <a:t>Who is the man of sin (lawlessness)? </a:t>
            </a:r>
          </a:p>
        </p:txBody>
      </p:sp>
      <p:sp>
        <p:nvSpPr>
          <p:cNvPr id="3" name="Content Placeholder 2">
            <a:extLst>
              <a:ext uri="{FF2B5EF4-FFF2-40B4-BE49-F238E27FC236}">
                <a16:creationId xmlns:a16="http://schemas.microsoft.com/office/drawing/2014/main" id="{756836EB-18B8-8F48-9E4B-BC6FBF2879D7}"/>
              </a:ext>
            </a:extLst>
          </p:cNvPr>
          <p:cNvSpPr>
            <a:spLocks noGrp="1"/>
          </p:cNvSpPr>
          <p:nvPr>
            <p:ph idx="1"/>
          </p:nvPr>
        </p:nvSpPr>
        <p:spPr>
          <a:xfrm>
            <a:off x="113763" y="1464570"/>
            <a:ext cx="8991600" cy="4570503"/>
          </a:xfrm>
        </p:spPr>
        <p:txBody>
          <a:bodyPr>
            <a:normAutofit fontScale="62500" lnSpcReduction="20000"/>
          </a:bodyPr>
          <a:lstStyle/>
          <a:p>
            <a:pPr marL="118872" indent="0">
              <a:buNone/>
            </a:pPr>
            <a:r>
              <a:rPr lang="en-US" b="1" dirty="0">
                <a:latin typeface="Arial" panose="020B0604020202020204" pitchFamily="34" charset="0"/>
                <a:cs typeface="Arial" panose="020B0604020202020204" pitchFamily="34" charset="0"/>
              </a:rPr>
              <a:t>2 </a:t>
            </a:r>
            <a:r>
              <a:rPr lang="en-US" b="1" dirty="0" err="1">
                <a:latin typeface="Arial" panose="020B0604020202020204" pitchFamily="34" charset="0"/>
                <a:cs typeface="Arial" panose="020B0604020202020204" pitchFamily="34" charset="0"/>
              </a:rPr>
              <a:t>Thes</a:t>
            </a:r>
            <a:r>
              <a:rPr lang="en-US" b="1" dirty="0">
                <a:latin typeface="Arial" panose="020B0604020202020204" pitchFamily="34" charset="0"/>
                <a:cs typeface="Arial" panose="020B0604020202020204" pitchFamily="34" charset="0"/>
              </a:rPr>
              <a:t> 2:3-12  </a:t>
            </a:r>
            <a:r>
              <a:rPr lang="en-US" b="1" i="1" baseline="30000" dirty="0">
                <a:solidFill>
                  <a:srgbClr val="0070C0"/>
                </a:solidFill>
                <a:latin typeface="Arial" panose="020B0604020202020204" pitchFamily="34" charset="0"/>
                <a:cs typeface="Arial" panose="020B0604020202020204" pitchFamily="34" charset="0"/>
              </a:rPr>
              <a:t>3</a:t>
            </a:r>
            <a:r>
              <a:rPr lang="en-US" b="1" i="1" dirty="0">
                <a:solidFill>
                  <a:srgbClr val="002060"/>
                </a:solidFill>
                <a:latin typeface="Arial" panose="020B0604020202020204" pitchFamily="34" charset="0"/>
                <a:cs typeface="Arial" panose="020B0604020202020204" pitchFamily="34" charset="0"/>
              </a:rPr>
              <a:t>Let no one deceive you by any means; for that Day will not come unless the falling away comes first, and the man of sin is revealed, the son of perdition, </a:t>
            </a:r>
            <a:r>
              <a:rPr lang="en-US" b="1" i="1" baseline="30000" dirty="0">
                <a:solidFill>
                  <a:srgbClr val="0070C0"/>
                </a:solidFill>
                <a:latin typeface="Arial" panose="020B0604020202020204" pitchFamily="34" charset="0"/>
                <a:cs typeface="Arial" panose="020B0604020202020204" pitchFamily="34" charset="0"/>
              </a:rPr>
              <a:t>4</a:t>
            </a:r>
            <a:r>
              <a:rPr lang="en-US" b="1" i="1" dirty="0">
                <a:solidFill>
                  <a:srgbClr val="002060"/>
                </a:solidFill>
                <a:latin typeface="Arial" panose="020B0604020202020204" pitchFamily="34" charset="0"/>
                <a:cs typeface="Arial" panose="020B0604020202020204" pitchFamily="34" charset="0"/>
              </a:rPr>
              <a:t>who opposes and exalts himself above all that is called God or that is worshiped, so that he sits as God in the temple of God, showing himself that he is God. </a:t>
            </a:r>
            <a:r>
              <a:rPr lang="en-US" b="1" i="1" baseline="30000" dirty="0">
                <a:solidFill>
                  <a:srgbClr val="0070C0"/>
                </a:solidFill>
                <a:latin typeface="Arial" panose="020B0604020202020204" pitchFamily="34" charset="0"/>
                <a:cs typeface="Arial" panose="020B0604020202020204" pitchFamily="34" charset="0"/>
              </a:rPr>
              <a:t>5</a:t>
            </a:r>
            <a:r>
              <a:rPr lang="en-US" b="1" i="1" dirty="0">
                <a:solidFill>
                  <a:srgbClr val="002060"/>
                </a:solidFill>
                <a:latin typeface="Arial" panose="020B0604020202020204" pitchFamily="34" charset="0"/>
                <a:cs typeface="Arial" panose="020B0604020202020204" pitchFamily="34" charset="0"/>
              </a:rPr>
              <a:t>Do you not remember that when I was still with you I told you these things? </a:t>
            </a:r>
            <a:r>
              <a:rPr lang="en-US" b="1" i="1" baseline="30000" dirty="0">
                <a:solidFill>
                  <a:srgbClr val="0070C0"/>
                </a:solidFill>
                <a:latin typeface="Arial" panose="020B0604020202020204" pitchFamily="34" charset="0"/>
                <a:cs typeface="Arial" panose="020B0604020202020204" pitchFamily="34" charset="0"/>
              </a:rPr>
              <a:t>6</a:t>
            </a:r>
            <a:r>
              <a:rPr lang="en-US" b="1" i="1" dirty="0">
                <a:solidFill>
                  <a:srgbClr val="002060"/>
                </a:solidFill>
                <a:latin typeface="Arial" panose="020B0604020202020204" pitchFamily="34" charset="0"/>
                <a:cs typeface="Arial" panose="020B0604020202020204" pitchFamily="34" charset="0"/>
              </a:rPr>
              <a:t>And now you know what is restraining, that he may be revealed in his own time. </a:t>
            </a:r>
            <a:r>
              <a:rPr lang="en-US" b="1" i="1" baseline="30000" dirty="0">
                <a:solidFill>
                  <a:srgbClr val="0070C0"/>
                </a:solidFill>
                <a:latin typeface="Arial" panose="020B0604020202020204" pitchFamily="34" charset="0"/>
                <a:cs typeface="Arial" panose="020B0604020202020204" pitchFamily="34" charset="0"/>
              </a:rPr>
              <a:t>7</a:t>
            </a:r>
            <a:r>
              <a:rPr lang="en-US" b="1" i="1" dirty="0">
                <a:solidFill>
                  <a:srgbClr val="002060"/>
                </a:solidFill>
                <a:latin typeface="Arial" panose="020B0604020202020204" pitchFamily="34" charset="0"/>
                <a:cs typeface="Arial" panose="020B0604020202020204" pitchFamily="34" charset="0"/>
              </a:rPr>
              <a:t>For the mystery of lawlessness is already at work; only He who now restrains will do so until He is taken out of the way. </a:t>
            </a:r>
            <a:r>
              <a:rPr lang="en-US" b="1" i="1" baseline="30000" dirty="0">
                <a:solidFill>
                  <a:srgbClr val="0070C0"/>
                </a:solidFill>
                <a:latin typeface="Arial" panose="020B0604020202020204" pitchFamily="34" charset="0"/>
                <a:cs typeface="Arial" panose="020B0604020202020204" pitchFamily="34" charset="0"/>
              </a:rPr>
              <a:t>8</a:t>
            </a:r>
            <a:r>
              <a:rPr lang="en-US" b="1" i="1" dirty="0">
                <a:solidFill>
                  <a:srgbClr val="002060"/>
                </a:solidFill>
                <a:latin typeface="Arial" panose="020B0604020202020204" pitchFamily="34" charset="0"/>
                <a:cs typeface="Arial" panose="020B0604020202020204" pitchFamily="34" charset="0"/>
              </a:rPr>
              <a:t>And then the lawless one will be revealed, whom the Lord will consume with the breath of His mouth and destroy with the brightness of His coming.      </a:t>
            </a:r>
          </a:p>
          <a:p>
            <a:pPr marL="118872" indent="0">
              <a:buNone/>
            </a:pPr>
            <a:r>
              <a:rPr lang="en-US" b="1" i="1" baseline="30000" dirty="0">
                <a:solidFill>
                  <a:srgbClr val="0070C0"/>
                </a:solidFill>
                <a:latin typeface="Arial" panose="020B0604020202020204" pitchFamily="34" charset="0"/>
                <a:cs typeface="Arial" panose="020B0604020202020204" pitchFamily="34" charset="0"/>
              </a:rPr>
              <a:t>9</a:t>
            </a:r>
            <a:r>
              <a:rPr lang="en-US" b="1" i="1" dirty="0">
                <a:solidFill>
                  <a:srgbClr val="002060"/>
                </a:solidFill>
                <a:latin typeface="Arial" panose="020B0604020202020204" pitchFamily="34" charset="0"/>
                <a:cs typeface="Arial" panose="020B0604020202020204" pitchFamily="34" charset="0"/>
              </a:rPr>
              <a:t>The coming of the lawless one is according to the working of Satan, with all power, signs, and lying wonders, </a:t>
            </a:r>
            <a:r>
              <a:rPr lang="en-US" b="1" i="1" baseline="30000" dirty="0">
                <a:solidFill>
                  <a:srgbClr val="0070C0"/>
                </a:solidFill>
                <a:latin typeface="Arial" panose="020B0604020202020204" pitchFamily="34" charset="0"/>
                <a:cs typeface="Arial" panose="020B0604020202020204" pitchFamily="34" charset="0"/>
              </a:rPr>
              <a:t>10</a:t>
            </a:r>
            <a:r>
              <a:rPr lang="en-US" b="1" i="1" dirty="0">
                <a:solidFill>
                  <a:srgbClr val="002060"/>
                </a:solidFill>
                <a:latin typeface="Arial" panose="020B0604020202020204" pitchFamily="34" charset="0"/>
                <a:cs typeface="Arial" panose="020B0604020202020204" pitchFamily="34" charset="0"/>
              </a:rPr>
              <a:t>and with all unrighteous deception among those who perish, because they did not receive the love of the truth, that they might be saved. </a:t>
            </a:r>
            <a:r>
              <a:rPr lang="en-US" b="1" i="1" baseline="30000" dirty="0">
                <a:solidFill>
                  <a:srgbClr val="0070C0"/>
                </a:solidFill>
                <a:latin typeface="Arial" panose="020B0604020202020204" pitchFamily="34" charset="0"/>
                <a:cs typeface="Arial" panose="020B0604020202020204" pitchFamily="34" charset="0"/>
              </a:rPr>
              <a:t>11</a:t>
            </a:r>
            <a:r>
              <a:rPr lang="en-US" b="1" i="1" dirty="0">
                <a:solidFill>
                  <a:srgbClr val="002060"/>
                </a:solidFill>
                <a:latin typeface="Arial" panose="020B0604020202020204" pitchFamily="34" charset="0"/>
                <a:cs typeface="Arial" panose="020B0604020202020204" pitchFamily="34" charset="0"/>
              </a:rPr>
              <a:t>And for this reason God will send them strong delusion, that they should believe the lie, </a:t>
            </a:r>
            <a:r>
              <a:rPr lang="en-US" b="1" i="1" baseline="30000" dirty="0">
                <a:solidFill>
                  <a:srgbClr val="0070C0"/>
                </a:solidFill>
                <a:latin typeface="Arial" panose="020B0604020202020204" pitchFamily="34" charset="0"/>
                <a:cs typeface="Arial" panose="020B0604020202020204" pitchFamily="34" charset="0"/>
              </a:rPr>
              <a:t>12</a:t>
            </a:r>
            <a:r>
              <a:rPr lang="en-US" b="1" i="1" dirty="0">
                <a:solidFill>
                  <a:srgbClr val="002060"/>
                </a:solidFill>
                <a:latin typeface="Arial" panose="020B0604020202020204" pitchFamily="34" charset="0"/>
                <a:cs typeface="Arial" panose="020B0604020202020204" pitchFamily="34" charset="0"/>
              </a:rPr>
              <a:t>that they all may be condemned who did not believe the truth but had pleasure in unrighteousness. 				NKJV</a:t>
            </a:r>
          </a:p>
        </p:txBody>
      </p:sp>
      <p:sp>
        <p:nvSpPr>
          <p:cNvPr id="4" name="TextBox 3">
            <a:extLst>
              <a:ext uri="{FF2B5EF4-FFF2-40B4-BE49-F238E27FC236}">
                <a16:creationId xmlns:a16="http://schemas.microsoft.com/office/drawing/2014/main" id="{E48668B4-F3EC-3149-B180-F3A9E0FC3666}"/>
              </a:ext>
            </a:extLst>
          </p:cNvPr>
          <p:cNvSpPr txBox="1"/>
          <p:nvPr/>
        </p:nvSpPr>
        <p:spPr>
          <a:xfrm>
            <a:off x="438411" y="5996436"/>
            <a:ext cx="8329808" cy="769441"/>
          </a:xfrm>
          <a:prstGeom prst="rect">
            <a:avLst/>
          </a:prstGeom>
          <a:solidFill>
            <a:schemeClr val="accent1">
              <a:lumMod val="40000"/>
              <a:lumOff val="60000"/>
            </a:schemeClr>
          </a:solidFill>
          <a:ln w="57150">
            <a:solidFill>
              <a:schemeClr val="tx1"/>
            </a:solidFill>
          </a:ln>
        </p:spPr>
        <p:txBody>
          <a:bodyPr wrap="square" rtlCol="0">
            <a:spAutoFit/>
          </a:bodyPr>
          <a:lstStyle/>
          <a:p>
            <a:r>
              <a:rPr lang="en-US" sz="2200" dirty="0"/>
              <a:t>”</a:t>
            </a:r>
            <a:r>
              <a:rPr lang="en-US" sz="2200" b="1" dirty="0"/>
              <a:t>Unquestionably this passage (2:1-12), constitutes one of the most perplexing paragraphs in the New Testament”            </a:t>
            </a:r>
            <a:r>
              <a:rPr lang="en-US" dirty="0"/>
              <a:t>--- Charles Erdman</a:t>
            </a:r>
          </a:p>
        </p:txBody>
      </p:sp>
    </p:spTree>
    <p:extLst>
      <p:ext uri="{BB962C8B-B14F-4D97-AF65-F5344CB8AC3E}">
        <p14:creationId xmlns:p14="http://schemas.microsoft.com/office/powerpoint/2010/main" val="36655900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2 Thessalonians</a:t>
            </a:r>
          </a:p>
        </p:txBody>
      </p:sp>
      <p:sp>
        <p:nvSpPr>
          <p:cNvPr id="3" name="Content Placeholder 2"/>
          <p:cNvSpPr>
            <a:spLocks noGrp="1"/>
          </p:cNvSpPr>
          <p:nvPr>
            <p:ph idx="1"/>
          </p:nvPr>
        </p:nvSpPr>
        <p:spPr/>
        <p:txBody>
          <a:bodyPr/>
          <a:lstStyle/>
          <a:p>
            <a:pPr>
              <a:buNone/>
            </a:pPr>
            <a:r>
              <a:rPr lang="en-US" dirty="0"/>
              <a:t>	    </a:t>
            </a:r>
            <a:r>
              <a:rPr lang="en-US" sz="2400" b="1" dirty="0"/>
              <a:t> </a:t>
            </a:r>
            <a:endParaRPr lang="en-US" sz="1800" b="1" dirty="0"/>
          </a:p>
        </p:txBody>
      </p:sp>
      <p:sp>
        <p:nvSpPr>
          <p:cNvPr id="133" name="Footer Placeholder 132"/>
          <p:cNvSpPr>
            <a:spLocks noGrp="1"/>
          </p:cNvSpPr>
          <p:nvPr>
            <p:ph type="ftr" sz="quarter" idx="11"/>
          </p:nvPr>
        </p:nvSpPr>
        <p:spPr/>
        <p:txBody>
          <a:bodyPr/>
          <a:lstStyle/>
          <a:p>
            <a:r>
              <a:rPr lang="en-US" sz="1050" dirty="0"/>
              <a:t>                                     Modified From God's Masterwork - Swindoll</a:t>
            </a:r>
          </a:p>
        </p:txBody>
      </p:sp>
      <p:cxnSp>
        <p:nvCxnSpPr>
          <p:cNvPr id="5" name="Straight Connector 4"/>
          <p:cNvCxnSpPr/>
          <p:nvPr/>
        </p:nvCxnSpPr>
        <p:spPr>
          <a:xfrm rot="5400000">
            <a:off x="-266700" y="2781300"/>
            <a:ext cx="2895600" cy="2286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7239000" y="2667000"/>
            <a:ext cx="2819400" cy="2286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1066800" y="4267200"/>
            <a:ext cx="31242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5400000">
            <a:off x="-76200" y="5410200"/>
            <a:ext cx="22860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7391400" y="5410200"/>
            <a:ext cx="22860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1066800" y="6553200"/>
            <a:ext cx="7467600" cy="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0" y="5029200"/>
            <a:ext cx="85344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0" y="5486400"/>
            <a:ext cx="85344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5" name="TextBox 74"/>
          <p:cNvSpPr txBox="1"/>
          <p:nvPr/>
        </p:nvSpPr>
        <p:spPr>
          <a:xfrm>
            <a:off x="1447800" y="3505200"/>
            <a:ext cx="1447800" cy="400110"/>
          </a:xfrm>
          <a:prstGeom prst="rect">
            <a:avLst/>
          </a:prstGeom>
          <a:noFill/>
        </p:spPr>
        <p:txBody>
          <a:bodyPr wrap="square" rtlCol="0">
            <a:spAutoFit/>
          </a:bodyPr>
          <a:lstStyle/>
          <a:p>
            <a:r>
              <a:rPr lang="en-US" sz="2000" b="1" dirty="0"/>
              <a:t> </a:t>
            </a:r>
          </a:p>
        </p:txBody>
      </p:sp>
      <p:sp>
        <p:nvSpPr>
          <p:cNvPr id="77" name="TextBox 76"/>
          <p:cNvSpPr txBox="1"/>
          <p:nvPr/>
        </p:nvSpPr>
        <p:spPr>
          <a:xfrm>
            <a:off x="6477000" y="3429000"/>
            <a:ext cx="1371600" cy="369332"/>
          </a:xfrm>
          <a:prstGeom prst="rect">
            <a:avLst/>
          </a:prstGeom>
          <a:noFill/>
        </p:spPr>
        <p:txBody>
          <a:bodyPr wrap="square" rtlCol="0">
            <a:spAutoFit/>
          </a:bodyPr>
          <a:lstStyle/>
          <a:p>
            <a:r>
              <a:rPr lang="en-US" b="1" dirty="0"/>
              <a:t> </a:t>
            </a:r>
          </a:p>
        </p:txBody>
      </p:sp>
      <p:sp>
        <p:nvSpPr>
          <p:cNvPr id="84" name="TextBox 83"/>
          <p:cNvSpPr txBox="1"/>
          <p:nvPr/>
        </p:nvSpPr>
        <p:spPr>
          <a:xfrm flipV="1">
            <a:off x="1143000" y="4255532"/>
            <a:ext cx="2743200" cy="369332"/>
          </a:xfrm>
          <a:prstGeom prst="rect">
            <a:avLst/>
          </a:prstGeom>
          <a:noFill/>
        </p:spPr>
        <p:txBody>
          <a:bodyPr wrap="square" rtlCol="0">
            <a:spAutoFit/>
          </a:bodyPr>
          <a:lstStyle/>
          <a:p>
            <a:r>
              <a:rPr lang="en-US" b="1" dirty="0"/>
              <a:t>    </a:t>
            </a:r>
          </a:p>
        </p:txBody>
      </p:sp>
      <p:sp>
        <p:nvSpPr>
          <p:cNvPr id="99" name="TextBox 98"/>
          <p:cNvSpPr txBox="1"/>
          <p:nvPr/>
        </p:nvSpPr>
        <p:spPr>
          <a:xfrm>
            <a:off x="-228600" y="5029200"/>
            <a:ext cx="1676400" cy="307777"/>
          </a:xfrm>
          <a:prstGeom prst="rect">
            <a:avLst/>
          </a:prstGeom>
          <a:noFill/>
        </p:spPr>
        <p:txBody>
          <a:bodyPr wrap="square" rtlCol="0">
            <a:spAutoFit/>
          </a:bodyPr>
          <a:lstStyle/>
          <a:p>
            <a:r>
              <a:rPr lang="en-US" sz="1400" b="1" i="1" dirty="0"/>
              <a:t>       </a:t>
            </a:r>
          </a:p>
        </p:txBody>
      </p:sp>
      <p:sp>
        <p:nvSpPr>
          <p:cNvPr id="100" name="TextBox 99"/>
          <p:cNvSpPr txBox="1"/>
          <p:nvPr/>
        </p:nvSpPr>
        <p:spPr>
          <a:xfrm>
            <a:off x="0" y="5486400"/>
            <a:ext cx="1600200" cy="307777"/>
          </a:xfrm>
          <a:prstGeom prst="rect">
            <a:avLst/>
          </a:prstGeom>
          <a:noFill/>
        </p:spPr>
        <p:txBody>
          <a:bodyPr wrap="square" rtlCol="0">
            <a:spAutoFit/>
          </a:bodyPr>
          <a:lstStyle/>
          <a:p>
            <a:r>
              <a:rPr lang="en-US" sz="1400" b="1" i="1" dirty="0"/>
              <a:t> </a:t>
            </a:r>
          </a:p>
        </p:txBody>
      </p:sp>
      <p:sp>
        <p:nvSpPr>
          <p:cNvPr id="56" name="TextBox 55"/>
          <p:cNvSpPr txBox="1"/>
          <p:nvPr/>
        </p:nvSpPr>
        <p:spPr>
          <a:xfrm>
            <a:off x="1447800" y="1447800"/>
            <a:ext cx="2286000" cy="646331"/>
          </a:xfrm>
          <a:prstGeom prst="rect">
            <a:avLst/>
          </a:prstGeom>
          <a:noFill/>
        </p:spPr>
        <p:txBody>
          <a:bodyPr wrap="square" rtlCol="0">
            <a:spAutoFit/>
          </a:bodyPr>
          <a:lstStyle/>
          <a:p>
            <a:r>
              <a:rPr lang="en-US" dirty="0"/>
              <a:t>    </a:t>
            </a:r>
            <a:r>
              <a:rPr lang="en-US" b="1" dirty="0"/>
              <a:t> </a:t>
            </a:r>
          </a:p>
          <a:p>
            <a:r>
              <a:rPr lang="en-US" b="1" dirty="0"/>
              <a:t>             </a:t>
            </a:r>
            <a:endParaRPr lang="en-US" dirty="0"/>
          </a:p>
        </p:txBody>
      </p:sp>
      <p:sp>
        <p:nvSpPr>
          <p:cNvPr id="83" name="TextBox 82"/>
          <p:cNvSpPr txBox="1"/>
          <p:nvPr/>
        </p:nvSpPr>
        <p:spPr>
          <a:xfrm rot="10800000" flipV="1">
            <a:off x="0" y="5898921"/>
            <a:ext cx="1219200" cy="307777"/>
          </a:xfrm>
          <a:prstGeom prst="rect">
            <a:avLst/>
          </a:prstGeom>
          <a:noFill/>
        </p:spPr>
        <p:txBody>
          <a:bodyPr wrap="square" rtlCol="0">
            <a:spAutoFit/>
          </a:bodyPr>
          <a:lstStyle/>
          <a:p>
            <a:r>
              <a:rPr lang="en-US" sz="1400" b="1" i="1" dirty="0"/>
              <a:t>  </a:t>
            </a:r>
          </a:p>
        </p:txBody>
      </p:sp>
      <p:sp>
        <p:nvSpPr>
          <p:cNvPr id="110" name="TextBox 109"/>
          <p:cNvSpPr txBox="1"/>
          <p:nvPr/>
        </p:nvSpPr>
        <p:spPr>
          <a:xfrm>
            <a:off x="1524000" y="3505200"/>
            <a:ext cx="1305165" cy="307777"/>
          </a:xfrm>
          <a:prstGeom prst="rect">
            <a:avLst/>
          </a:prstGeom>
          <a:noFill/>
        </p:spPr>
        <p:txBody>
          <a:bodyPr wrap="square" rtlCol="0">
            <a:spAutoFit/>
          </a:bodyPr>
          <a:lstStyle/>
          <a:p>
            <a:r>
              <a:rPr lang="en-US" sz="1400" dirty="0"/>
              <a:t>  </a:t>
            </a:r>
          </a:p>
        </p:txBody>
      </p:sp>
      <p:sp>
        <p:nvSpPr>
          <p:cNvPr id="71" name="TextBox 70"/>
          <p:cNvSpPr txBox="1"/>
          <p:nvPr/>
        </p:nvSpPr>
        <p:spPr>
          <a:xfrm>
            <a:off x="0" y="4648200"/>
            <a:ext cx="1676400" cy="338554"/>
          </a:xfrm>
          <a:prstGeom prst="rect">
            <a:avLst/>
          </a:prstGeom>
          <a:noFill/>
        </p:spPr>
        <p:txBody>
          <a:bodyPr wrap="square" rtlCol="0">
            <a:spAutoFit/>
          </a:bodyPr>
          <a:lstStyle/>
          <a:p>
            <a:r>
              <a:rPr lang="en-US" sz="1600" b="1" i="1" dirty="0"/>
              <a:t>    </a:t>
            </a:r>
            <a:endParaRPr lang="en-US" b="1" i="1" dirty="0"/>
          </a:p>
        </p:txBody>
      </p:sp>
      <p:sp>
        <p:nvSpPr>
          <p:cNvPr id="115" name="TextBox 114"/>
          <p:cNvSpPr txBox="1"/>
          <p:nvPr/>
        </p:nvSpPr>
        <p:spPr>
          <a:xfrm>
            <a:off x="1143000" y="3886200"/>
            <a:ext cx="1905000" cy="369332"/>
          </a:xfrm>
          <a:prstGeom prst="rect">
            <a:avLst/>
          </a:prstGeom>
          <a:noFill/>
        </p:spPr>
        <p:txBody>
          <a:bodyPr wrap="square" rtlCol="0">
            <a:spAutoFit/>
          </a:bodyPr>
          <a:lstStyle/>
          <a:p>
            <a:r>
              <a:rPr lang="en-US" dirty="0"/>
              <a:t>          </a:t>
            </a:r>
            <a:r>
              <a:rPr lang="en-US" sz="1600" dirty="0"/>
              <a:t>Chapter 1</a:t>
            </a:r>
          </a:p>
        </p:txBody>
      </p:sp>
      <p:sp>
        <p:nvSpPr>
          <p:cNvPr id="118" name="TextBox 117"/>
          <p:cNvSpPr txBox="1"/>
          <p:nvPr/>
        </p:nvSpPr>
        <p:spPr>
          <a:xfrm>
            <a:off x="3733800" y="3886200"/>
            <a:ext cx="1828800" cy="338554"/>
          </a:xfrm>
          <a:prstGeom prst="rect">
            <a:avLst/>
          </a:prstGeom>
          <a:noFill/>
        </p:spPr>
        <p:txBody>
          <a:bodyPr wrap="square" rtlCol="0">
            <a:spAutoFit/>
          </a:bodyPr>
          <a:lstStyle/>
          <a:p>
            <a:r>
              <a:rPr lang="en-US" sz="1600" dirty="0"/>
              <a:t>         Chapter 2</a:t>
            </a:r>
          </a:p>
        </p:txBody>
      </p:sp>
      <p:sp>
        <p:nvSpPr>
          <p:cNvPr id="132" name="TextBox 131"/>
          <p:cNvSpPr txBox="1"/>
          <p:nvPr/>
        </p:nvSpPr>
        <p:spPr>
          <a:xfrm>
            <a:off x="1676400" y="4038600"/>
            <a:ext cx="1676400" cy="369332"/>
          </a:xfrm>
          <a:prstGeom prst="rect">
            <a:avLst/>
          </a:prstGeom>
          <a:noFill/>
        </p:spPr>
        <p:txBody>
          <a:bodyPr wrap="square" rtlCol="0">
            <a:spAutoFit/>
          </a:bodyPr>
          <a:lstStyle/>
          <a:p>
            <a:r>
              <a:rPr lang="en-US" dirty="0"/>
              <a:t>           </a:t>
            </a:r>
          </a:p>
        </p:txBody>
      </p:sp>
      <p:sp>
        <p:nvSpPr>
          <p:cNvPr id="144" name="TextBox 143"/>
          <p:cNvSpPr txBox="1"/>
          <p:nvPr/>
        </p:nvSpPr>
        <p:spPr>
          <a:xfrm>
            <a:off x="5486400" y="4038600"/>
            <a:ext cx="2362200" cy="369332"/>
          </a:xfrm>
          <a:prstGeom prst="rect">
            <a:avLst/>
          </a:prstGeom>
          <a:noFill/>
        </p:spPr>
        <p:txBody>
          <a:bodyPr wrap="square" rtlCol="0">
            <a:spAutoFit/>
          </a:bodyPr>
          <a:lstStyle/>
          <a:p>
            <a:r>
              <a:rPr lang="en-US" dirty="0"/>
              <a:t>       </a:t>
            </a:r>
          </a:p>
        </p:txBody>
      </p:sp>
      <p:sp>
        <p:nvSpPr>
          <p:cNvPr id="145" name="TextBox 144"/>
          <p:cNvSpPr txBox="1"/>
          <p:nvPr/>
        </p:nvSpPr>
        <p:spPr>
          <a:xfrm>
            <a:off x="3276600" y="1524000"/>
            <a:ext cx="1676400" cy="369332"/>
          </a:xfrm>
          <a:prstGeom prst="rect">
            <a:avLst/>
          </a:prstGeom>
          <a:noFill/>
        </p:spPr>
        <p:txBody>
          <a:bodyPr wrap="square" rtlCol="0">
            <a:spAutoFit/>
          </a:bodyPr>
          <a:lstStyle/>
          <a:p>
            <a:r>
              <a:rPr lang="en-US" b="1" dirty="0"/>
              <a:t>                        </a:t>
            </a:r>
            <a:endParaRPr lang="en-US" b="1" i="1" dirty="0"/>
          </a:p>
        </p:txBody>
      </p:sp>
      <p:sp>
        <p:nvSpPr>
          <p:cNvPr id="146" name="TextBox 145"/>
          <p:cNvSpPr txBox="1"/>
          <p:nvPr/>
        </p:nvSpPr>
        <p:spPr>
          <a:xfrm>
            <a:off x="5562600" y="1524000"/>
            <a:ext cx="2286000" cy="369332"/>
          </a:xfrm>
          <a:prstGeom prst="rect">
            <a:avLst/>
          </a:prstGeom>
          <a:noFill/>
        </p:spPr>
        <p:txBody>
          <a:bodyPr wrap="square" rtlCol="0">
            <a:spAutoFit/>
          </a:bodyPr>
          <a:lstStyle/>
          <a:p>
            <a:r>
              <a:rPr lang="en-US" b="1" i="1" dirty="0"/>
              <a:t>         </a:t>
            </a:r>
          </a:p>
        </p:txBody>
      </p:sp>
      <p:sp>
        <p:nvSpPr>
          <p:cNvPr id="147" name="TextBox 146"/>
          <p:cNvSpPr txBox="1"/>
          <p:nvPr/>
        </p:nvSpPr>
        <p:spPr>
          <a:xfrm rot="294979">
            <a:off x="365490" y="2226941"/>
            <a:ext cx="461665" cy="1436132"/>
          </a:xfrm>
          <a:prstGeom prst="rect">
            <a:avLst/>
          </a:prstGeom>
          <a:noFill/>
        </p:spPr>
        <p:txBody>
          <a:bodyPr vert="vert270" wrap="square" rtlCol="0">
            <a:spAutoFit/>
          </a:bodyPr>
          <a:lstStyle/>
          <a:p>
            <a:r>
              <a:rPr lang="en-US" dirty="0"/>
              <a:t> </a:t>
            </a:r>
          </a:p>
        </p:txBody>
      </p:sp>
      <p:sp>
        <p:nvSpPr>
          <p:cNvPr id="155" name="TextBox 154"/>
          <p:cNvSpPr txBox="1"/>
          <p:nvPr/>
        </p:nvSpPr>
        <p:spPr>
          <a:xfrm>
            <a:off x="6629400" y="2057400"/>
            <a:ext cx="1600200" cy="338554"/>
          </a:xfrm>
          <a:prstGeom prst="rect">
            <a:avLst/>
          </a:prstGeom>
          <a:noFill/>
        </p:spPr>
        <p:txBody>
          <a:bodyPr wrap="square" rtlCol="0">
            <a:spAutoFit/>
          </a:bodyPr>
          <a:lstStyle/>
          <a:p>
            <a:r>
              <a:rPr lang="en-US" sz="1600" dirty="0"/>
              <a:t> </a:t>
            </a:r>
          </a:p>
        </p:txBody>
      </p:sp>
      <p:sp>
        <p:nvSpPr>
          <p:cNvPr id="188" name="TextBox 187"/>
          <p:cNvSpPr txBox="1"/>
          <p:nvPr/>
        </p:nvSpPr>
        <p:spPr>
          <a:xfrm>
            <a:off x="5257800" y="4343400"/>
            <a:ext cx="2819400" cy="369332"/>
          </a:xfrm>
          <a:prstGeom prst="rect">
            <a:avLst/>
          </a:prstGeom>
          <a:noFill/>
        </p:spPr>
        <p:txBody>
          <a:bodyPr wrap="square" rtlCol="0">
            <a:spAutoFit/>
          </a:bodyPr>
          <a:lstStyle/>
          <a:p>
            <a:r>
              <a:rPr lang="en-US" dirty="0"/>
              <a:t> </a:t>
            </a:r>
          </a:p>
        </p:txBody>
      </p:sp>
      <p:cxnSp>
        <p:nvCxnSpPr>
          <p:cNvPr id="53" name="Straight Connector 52"/>
          <p:cNvCxnSpPr/>
          <p:nvPr/>
        </p:nvCxnSpPr>
        <p:spPr>
          <a:xfrm rot="5400000">
            <a:off x="2247900" y="2705100"/>
            <a:ext cx="2743200" cy="228600"/>
          </a:xfrm>
          <a:prstGeom prst="line">
            <a:avLst/>
          </a:prstGeom>
          <a:ln w="76200">
            <a:solidFill>
              <a:schemeClr val="accent1"/>
            </a:solidFill>
            <a:prstDash val="solid"/>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5400000">
            <a:off x="4610100" y="2705100"/>
            <a:ext cx="2743200" cy="228600"/>
          </a:xfrm>
          <a:prstGeom prst="line">
            <a:avLst/>
          </a:prstGeom>
          <a:ln w="76200">
            <a:solidFill>
              <a:schemeClr val="accent1"/>
            </a:solidFill>
            <a:prstDash val="solid"/>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0800000">
            <a:off x="4191000" y="4267200"/>
            <a:ext cx="43434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a:off x="0" y="4648200"/>
            <a:ext cx="85344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a:off x="0" y="5791200"/>
            <a:ext cx="85344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52" name="TextBox 51"/>
          <p:cNvSpPr txBox="1"/>
          <p:nvPr/>
        </p:nvSpPr>
        <p:spPr>
          <a:xfrm>
            <a:off x="6477000" y="3886200"/>
            <a:ext cx="2057400" cy="338554"/>
          </a:xfrm>
          <a:prstGeom prst="rect">
            <a:avLst/>
          </a:prstGeom>
          <a:noFill/>
        </p:spPr>
        <p:txBody>
          <a:bodyPr wrap="square" rtlCol="0">
            <a:spAutoFit/>
          </a:bodyPr>
          <a:lstStyle/>
          <a:p>
            <a:r>
              <a:rPr lang="en-US" sz="1600" dirty="0"/>
              <a:t>     Chapter 3</a:t>
            </a:r>
          </a:p>
        </p:txBody>
      </p:sp>
      <p:cxnSp>
        <p:nvCxnSpPr>
          <p:cNvPr id="104" name="Straight Connector 103"/>
          <p:cNvCxnSpPr/>
          <p:nvPr/>
        </p:nvCxnSpPr>
        <p:spPr>
          <a:xfrm rot="5400000">
            <a:off x="5105400" y="5029200"/>
            <a:ext cx="15240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43200" y="5029200"/>
            <a:ext cx="1524000"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45" name="TextBox 44"/>
          <p:cNvSpPr txBox="1"/>
          <p:nvPr/>
        </p:nvSpPr>
        <p:spPr>
          <a:xfrm>
            <a:off x="568931" y="391976"/>
            <a:ext cx="1684819" cy="877163"/>
          </a:xfrm>
          <a:prstGeom prst="rect">
            <a:avLst/>
          </a:prstGeom>
          <a:solidFill>
            <a:schemeClr val="accent1"/>
          </a:solidFill>
        </p:spPr>
        <p:txBody>
          <a:bodyPr wrap="square" rtlCol="0">
            <a:spAutoFit/>
          </a:bodyPr>
          <a:lstStyle/>
          <a:p>
            <a:pPr algn="ctr"/>
            <a:r>
              <a:rPr lang="en-US" sz="1700" b="1" dirty="0"/>
              <a:t>51 A.D. </a:t>
            </a:r>
          </a:p>
          <a:p>
            <a:pPr algn="ctr"/>
            <a:r>
              <a:rPr lang="en-US" sz="1700" b="1" dirty="0"/>
              <a:t>6 months after 1 Thess.  </a:t>
            </a:r>
          </a:p>
        </p:txBody>
      </p:sp>
      <p:sp>
        <p:nvSpPr>
          <p:cNvPr id="46" name="TextBox 45"/>
          <p:cNvSpPr txBox="1"/>
          <p:nvPr/>
        </p:nvSpPr>
        <p:spPr>
          <a:xfrm>
            <a:off x="1219200" y="1524000"/>
            <a:ext cx="2798984" cy="584775"/>
          </a:xfrm>
          <a:prstGeom prst="rect">
            <a:avLst/>
          </a:prstGeom>
          <a:noFill/>
        </p:spPr>
        <p:txBody>
          <a:bodyPr wrap="square" rtlCol="0">
            <a:spAutoFit/>
          </a:bodyPr>
          <a:lstStyle/>
          <a:p>
            <a:r>
              <a:rPr lang="en-US" sz="1600" dirty="0">
                <a:latin typeface="Arial Black" pitchFamily="34" charset="0"/>
              </a:rPr>
              <a:t> Affirmation Amidst</a:t>
            </a:r>
          </a:p>
          <a:p>
            <a:r>
              <a:rPr lang="en-US" sz="1600" dirty="0">
                <a:latin typeface="Arial Black" pitchFamily="34" charset="0"/>
              </a:rPr>
              <a:t>         Affliction</a:t>
            </a:r>
          </a:p>
        </p:txBody>
      </p:sp>
      <p:sp>
        <p:nvSpPr>
          <p:cNvPr id="48" name="TextBox 47"/>
          <p:cNvSpPr txBox="1"/>
          <p:nvPr/>
        </p:nvSpPr>
        <p:spPr>
          <a:xfrm>
            <a:off x="3886200" y="1524000"/>
            <a:ext cx="1934825" cy="584775"/>
          </a:xfrm>
          <a:prstGeom prst="rect">
            <a:avLst/>
          </a:prstGeom>
          <a:noFill/>
        </p:spPr>
        <p:txBody>
          <a:bodyPr wrap="none" rtlCol="0">
            <a:spAutoFit/>
          </a:bodyPr>
          <a:lstStyle/>
          <a:p>
            <a:r>
              <a:rPr lang="en-US" sz="1600" dirty="0">
                <a:latin typeface="Arial Black" pitchFamily="34" charset="0"/>
              </a:rPr>
              <a:t>  Explanation of</a:t>
            </a:r>
          </a:p>
          <a:p>
            <a:r>
              <a:rPr lang="en-US" sz="1600" dirty="0">
                <a:latin typeface="Arial Black" pitchFamily="34" charset="0"/>
              </a:rPr>
              <a:t>      Prophecy</a:t>
            </a:r>
          </a:p>
        </p:txBody>
      </p:sp>
      <p:sp>
        <p:nvSpPr>
          <p:cNvPr id="49" name="TextBox 48"/>
          <p:cNvSpPr txBox="1"/>
          <p:nvPr/>
        </p:nvSpPr>
        <p:spPr>
          <a:xfrm>
            <a:off x="6019800" y="1524000"/>
            <a:ext cx="2940572" cy="584775"/>
          </a:xfrm>
          <a:prstGeom prst="rect">
            <a:avLst/>
          </a:prstGeom>
          <a:noFill/>
        </p:spPr>
        <p:txBody>
          <a:bodyPr wrap="square" rtlCol="0">
            <a:spAutoFit/>
          </a:bodyPr>
          <a:lstStyle/>
          <a:p>
            <a:r>
              <a:rPr lang="en-US" sz="1600" dirty="0">
                <a:latin typeface="Arial Black" pitchFamily="34" charset="0"/>
              </a:rPr>
              <a:t>       Clarification</a:t>
            </a:r>
          </a:p>
          <a:p>
            <a:r>
              <a:rPr lang="en-US" sz="1600" dirty="0">
                <a:latin typeface="Arial Black" pitchFamily="34" charset="0"/>
              </a:rPr>
              <a:t>  Regarding Response</a:t>
            </a:r>
          </a:p>
        </p:txBody>
      </p:sp>
      <p:sp>
        <p:nvSpPr>
          <p:cNvPr id="50" name="TextBox 49"/>
          <p:cNvSpPr txBox="1"/>
          <p:nvPr/>
        </p:nvSpPr>
        <p:spPr>
          <a:xfrm>
            <a:off x="1295400" y="2057400"/>
            <a:ext cx="2627861" cy="2246769"/>
          </a:xfrm>
          <a:prstGeom prst="rect">
            <a:avLst/>
          </a:prstGeom>
          <a:noFill/>
        </p:spPr>
        <p:txBody>
          <a:bodyPr wrap="square" rtlCol="0">
            <a:spAutoFit/>
          </a:bodyPr>
          <a:lstStyle/>
          <a:p>
            <a:r>
              <a:rPr lang="en-US" sz="1400" i="1" dirty="0"/>
              <a:t>“We ought always to give </a:t>
            </a:r>
          </a:p>
          <a:p>
            <a:r>
              <a:rPr lang="en-US" sz="1400" i="1" dirty="0"/>
              <a:t>thanks to God for you.” (1:3)</a:t>
            </a:r>
            <a:br>
              <a:rPr lang="en-US" sz="1400" i="1" dirty="0"/>
            </a:br>
            <a:endParaRPr lang="en-US" sz="1400" i="1" dirty="0"/>
          </a:p>
          <a:p>
            <a:r>
              <a:rPr lang="en-US" sz="1400" i="1" dirty="0"/>
              <a:t>“We…speak proudly of you</a:t>
            </a:r>
          </a:p>
          <a:p>
            <a:r>
              <a:rPr lang="en-US" sz="1400" i="1" dirty="0"/>
              <a:t>for your perseverance and</a:t>
            </a:r>
          </a:p>
          <a:p>
            <a:r>
              <a:rPr lang="en-US" sz="1400" i="1" dirty="0"/>
              <a:t>faith” (1:4)</a:t>
            </a:r>
            <a:br>
              <a:rPr lang="en-US" sz="1400" i="1" dirty="0"/>
            </a:br>
            <a:endParaRPr lang="en-US" sz="1400" i="1" dirty="0"/>
          </a:p>
          <a:p>
            <a:r>
              <a:rPr lang="en-US" sz="1400" i="1" dirty="0"/>
              <a:t>“We pray for you always”</a:t>
            </a:r>
          </a:p>
          <a:p>
            <a:r>
              <a:rPr lang="en-US" sz="1400" i="1" dirty="0"/>
              <a:t>                                   (1:11)</a:t>
            </a:r>
            <a:br>
              <a:rPr lang="en-US" sz="1400" i="1" dirty="0"/>
            </a:br>
            <a:endParaRPr lang="en-US" sz="1400" i="1" dirty="0"/>
          </a:p>
        </p:txBody>
      </p:sp>
      <p:sp>
        <p:nvSpPr>
          <p:cNvPr id="51" name="TextBox 50"/>
          <p:cNvSpPr txBox="1"/>
          <p:nvPr/>
        </p:nvSpPr>
        <p:spPr>
          <a:xfrm>
            <a:off x="3657600" y="2057401"/>
            <a:ext cx="2362200" cy="3046988"/>
          </a:xfrm>
          <a:prstGeom prst="rect">
            <a:avLst/>
          </a:prstGeom>
          <a:noFill/>
        </p:spPr>
        <p:txBody>
          <a:bodyPr wrap="square" rtlCol="0">
            <a:spAutoFit/>
          </a:bodyPr>
          <a:lstStyle/>
          <a:p>
            <a:r>
              <a:rPr lang="en-US" sz="1600" i="1" dirty="0"/>
              <a:t>“Let no one in any way</a:t>
            </a:r>
          </a:p>
          <a:p>
            <a:r>
              <a:rPr lang="en-US" sz="1600" i="1" dirty="0"/>
              <a:t>deceive you.” (2:3)</a:t>
            </a:r>
            <a:br>
              <a:rPr lang="en-US" sz="1600" i="1" dirty="0"/>
            </a:br>
            <a:br>
              <a:rPr lang="en-US" sz="1600" i="1" dirty="0"/>
            </a:br>
            <a:r>
              <a:rPr lang="en-US" sz="1600" dirty="0"/>
              <a:t>There will be apostasy and lawlessness…</a:t>
            </a:r>
            <a:br>
              <a:rPr lang="en-US" sz="1600" dirty="0"/>
            </a:br>
            <a:br>
              <a:rPr lang="en-US" sz="1600" dirty="0"/>
            </a:br>
            <a:br>
              <a:rPr lang="en-US" sz="1600" dirty="0"/>
            </a:br>
            <a:br>
              <a:rPr lang="en-US" sz="1600" dirty="0"/>
            </a:br>
            <a:br>
              <a:rPr lang="en-US" sz="1600" dirty="0"/>
            </a:br>
            <a:endParaRPr lang="en-US" sz="1600" dirty="0"/>
          </a:p>
          <a:p>
            <a:endParaRPr lang="en-US" sz="1600" i="1" dirty="0"/>
          </a:p>
          <a:p>
            <a:endParaRPr lang="en-US" sz="1600" i="1" dirty="0"/>
          </a:p>
        </p:txBody>
      </p:sp>
      <p:sp>
        <p:nvSpPr>
          <p:cNvPr id="55" name="TextBox 54"/>
          <p:cNvSpPr txBox="1"/>
          <p:nvPr/>
        </p:nvSpPr>
        <p:spPr>
          <a:xfrm>
            <a:off x="3429000" y="3505200"/>
            <a:ext cx="2895600" cy="338554"/>
          </a:xfrm>
          <a:prstGeom prst="rect">
            <a:avLst/>
          </a:prstGeom>
          <a:noFill/>
        </p:spPr>
        <p:txBody>
          <a:bodyPr wrap="square" rtlCol="0">
            <a:spAutoFit/>
          </a:bodyPr>
          <a:lstStyle/>
          <a:p>
            <a:r>
              <a:rPr lang="en-US" sz="1600" dirty="0"/>
              <a:t> “</a:t>
            </a:r>
            <a:r>
              <a:rPr lang="en-US" sz="1600" i="1" dirty="0"/>
              <a:t>So then…stand firm” (2:15) </a:t>
            </a:r>
            <a:endParaRPr lang="en-US" sz="1600" dirty="0"/>
          </a:p>
        </p:txBody>
      </p:sp>
      <p:sp>
        <p:nvSpPr>
          <p:cNvPr id="58" name="TextBox 57"/>
          <p:cNvSpPr txBox="1"/>
          <p:nvPr/>
        </p:nvSpPr>
        <p:spPr>
          <a:xfrm>
            <a:off x="5943600" y="2133600"/>
            <a:ext cx="2633001" cy="584775"/>
          </a:xfrm>
          <a:prstGeom prst="rect">
            <a:avLst/>
          </a:prstGeom>
          <a:noFill/>
        </p:spPr>
        <p:txBody>
          <a:bodyPr wrap="square" rtlCol="0">
            <a:spAutoFit/>
          </a:bodyPr>
          <a:lstStyle/>
          <a:p>
            <a:r>
              <a:rPr lang="en-US" sz="1600" i="1" dirty="0"/>
              <a:t>“We command you.” (3:6)</a:t>
            </a:r>
            <a:br>
              <a:rPr lang="en-US" sz="1600" i="1" dirty="0"/>
            </a:br>
            <a:endParaRPr lang="en-US" sz="1600" i="1" dirty="0"/>
          </a:p>
        </p:txBody>
      </p:sp>
      <p:sp>
        <p:nvSpPr>
          <p:cNvPr id="59" name="TextBox 58"/>
          <p:cNvSpPr txBox="1"/>
          <p:nvPr/>
        </p:nvSpPr>
        <p:spPr>
          <a:xfrm>
            <a:off x="5943600" y="2514600"/>
            <a:ext cx="2853589" cy="1323439"/>
          </a:xfrm>
          <a:prstGeom prst="rect">
            <a:avLst/>
          </a:prstGeom>
          <a:noFill/>
        </p:spPr>
        <p:txBody>
          <a:bodyPr wrap="square" rtlCol="0">
            <a:spAutoFit/>
          </a:bodyPr>
          <a:lstStyle/>
          <a:p>
            <a:r>
              <a:rPr lang="en-US" sz="1600" i="1" dirty="0"/>
              <a:t> If anyone does not obey (3:14)</a:t>
            </a:r>
            <a:br>
              <a:rPr lang="en-US" sz="1600" i="1" dirty="0"/>
            </a:br>
            <a:endParaRPr lang="en-US" sz="1600" i="1" dirty="0"/>
          </a:p>
          <a:p>
            <a:r>
              <a:rPr lang="en-US" sz="1600" i="1" dirty="0"/>
              <a:t>“May the Lord of peace </a:t>
            </a:r>
          </a:p>
          <a:p>
            <a:r>
              <a:rPr lang="en-US" sz="1600" i="1" dirty="0"/>
              <a:t>Himself continually grant </a:t>
            </a:r>
          </a:p>
          <a:p>
            <a:r>
              <a:rPr lang="en-US" sz="1600" i="1" dirty="0"/>
              <a:t>you peace.” (3:16)</a:t>
            </a:r>
          </a:p>
        </p:txBody>
      </p:sp>
      <p:sp>
        <p:nvSpPr>
          <p:cNvPr id="62" name="TextBox 61"/>
          <p:cNvSpPr txBox="1"/>
          <p:nvPr/>
        </p:nvSpPr>
        <p:spPr>
          <a:xfrm>
            <a:off x="0" y="4267200"/>
            <a:ext cx="1143000" cy="338554"/>
          </a:xfrm>
          <a:prstGeom prst="rect">
            <a:avLst/>
          </a:prstGeom>
          <a:noFill/>
        </p:spPr>
        <p:txBody>
          <a:bodyPr wrap="square" rtlCol="0">
            <a:spAutoFit/>
          </a:bodyPr>
          <a:lstStyle/>
          <a:p>
            <a:r>
              <a:rPr lang="en-US" sz="1600" b="1" dirty="0"/>
              <a:t>Question</a:t>
            </a:r>
          </a:p>
        </p:txBody>
      </p:sp>
      <p:sp>
        <p:nvSpPr>
          <p:cNvPr id="63" name="TextBox 62"/>
          <p:cNvSpPr txBox="1"/>
          <p:nvPr/>
        </p:nvSpPr>
        <p:spPr>
          <a:xfrm>
            <a:off x="0" y="4724400"/>
            <a:ext cx="1137863" cy="338554"/>
          </a:xfrm>
          <a:prstGeom prst="rect">
            <a:avLst/>
          </a:prstGeom>
          <a:noFill/>
        </p:spPr>
        <p:txBody>
          <a:bodyPr wrap="square" rtlCol="0">
            <a:spAutoFit/>
          </a:bodyPr>
          <a:lstStyle/>
          <a:p>
            <a:r>
              <a:rPr lang="en-US" sz="1600" b="1" dirty="0"/>
              <a:t>Contrasts</a:t>
            </a:r>
          </a:p>
        </p:txBody>
      </p:sp>
      <p:sp>
        <p:nvSpPr>
          <p:cNvPr id="64" name="TextBox 63"/>
          <p:cNvSpPr txBox="1"/>
          <p:nvPr/>
        </p:nvSpPr>
        <p:spPr>
          <a:xfrm>
            <a:off x="-152400" y="5105400"/>
            <a:ext cx="1332851" cy="338554"/>
          </a:xfrm>
          <a:prstGeom prst="rect">
            <a:avLst/>
          </a:prstGeom>
          <a:noFill/>
        </p:spPr>
        <p:txBody>
          <a:bodyPr wrap="square" rtlCol="0">
            <a:spAutoFit/>
          </a:bodyPr>
          <a:lstStyle/>
          <a:p>
            <a:r>
              <a:rPr lang="en-US" sz="1600" b="1" dirty="0"/>
              <a:t>   Statement</a:t>
            </a:r>
          </a:p>
        </p:txBody>
      </p:sp>
      <p:sp>
        <p:nvSpPr>
          <p:cNvPr id="65" name="TextBox 64"/>
          <p:cNvSpPr txBox="1"/>
          <p:nvPr/>
        </p:nvSpPr>
        <p:spPr>
          <a:xfrm>
            <a:off x="0" y="5410200"/>
            <a:ext cx="1066800" cy="338554"/>
          </a:xfrm>
          <a:prstGeom prst="rect">
            <a:avLst/>
          </a:prstGeom>
          <a:noFill/>
        </p:spPr>
        <p:txBody>
          <a:bodyPr wrap="square" rtlCol="0">
            <a:spAutoFit/>
          </a:bodyPr>
          <a:lstStyle/>
          <a:p>
            <a:r>
              <a:rPr lang="en-US" sz="1600" b="1" dirty="0"/>
              <a:t>Emphasis</a:t>
            </a:r>
          </a:p>
        </p:txBody>
      </p:sp>
      <p:sp>
        <p:nvSpPr>
          <p:cNvPr id="66" name="TextBox 65"/>
          <p:cNvSpPr txBox="1"/>
          <p:nvPr/>
        </p:nvSpPr>
        <p:spPr>
          <a:xfrm>
            <a:off x="-304800" y="5791200"/>
            <a:ext cx="1560272" cy="338554"/>
          </a:xfrm>
          <a:prstGeom prst="rect">
            <a:avLst/>
          </a:prstGeom>
          <a:noFill/>
        </p:spPr>
        <p:txBody>
          <a:bodyPr wrap="square" rtlCol="0">
            <a:spAutoFit/>
          </a:bodyPr>
          <a:lstStyle/>
          <a:p>
            <a:r>
              <a:rPr lang="en-US" sz="1600" b="1" dirty="0"/>
              <a:t>      </a:t>
            </a:r>
            <a:r>
              <a:rPr lang="en-US" sz="1400" b="1" dirty="0"/>
              <a:t>Main Theme</a:t>
            </a:r>
          </a:p>
        </p:txBody>
      </p:sp>
      <p:cxnSp>
        <p:nvCxnSpPr>
          <p:cNvPr id="67" name="Straight Connector 66"/>
          <p:cNvCxnSpPr/>
          <p:nvPr/>
        </p:nvCxnSpPr>
        <p:spPr>
          <a:xfrm>
            <a:off x="0" y="6172200"/>
            <a:ext cx="85344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8" name="TextBox 67"/>
          <p:cNvSpPr txBox="1"/>
          <p:nvPr/>
        </p:nvSpPr>
        <p:spPr>
          <a:xfrm>
            <a:off x="-26076" y="6214647"/>
            <a:ext cx="1054776" cy="307777"/>
          </a:xfrm>
          <a:prstGeom prst="rect">
            <a:avLst/>
          </a:prstGeom>
          <a:noFill/>
        </p:spPr>
        <p:txBody>
          <a:bodyPr wrap="none" rtlCol="0">
            <a:spAutoFit/>
          </a:bodyPr>
          <a:lstStyle/>
          <a:p>
            <a:r>
              <a:rPr lang="en-US" sz="1400" b="1" dirty="0"/>
              <a:t>  Key Verses</a:t>
            </a:r>
          </a:p>
        </p:txBody>
      </p:sp>
      <p:sp>
        <p:nvSpPr>
          <p:cNvPr id="69" name="TextBox 68"/>
          <p:cNvSpPr txBox="1"/>
          <p:nvPr/>
        </p:nvSpPr>
        <p:spPr>
          <a:xfrm>
            <a:off x="1143000" y="4267200"/>
            <a:ext cx="2404452" cy="369332"/>
          </a:xfrm>
          <a:prstGeom prst="rect">
            <a:avLst/>
          </a:prstGeom>
          <a:noFill/>
        </p:spPr>
        <p:txBody>
          <a:bodyPr wrap="square" rtlCol="0">
            <a:spAutoFit/>
          </a:bodyPr>
          <a:lstStyle/>
          <a:p>
            <a:r>
              <a:rPr lang="en-US" dirty="0"/>
              <a:t>Why are we suffering?</a:t>
            </a:r>
          </a:p>
        </p:txBody>
      </p:sp>
      <p:sp>
        <p:nvSpPr>
          <p:cNvPr id="70" name="TextBox 69"/>
          <p:cNvSpPr txBox="1"/>
          <p:nvPr/>
        </p:nvSpPr>
        <p:spPr>
          <a:xfrm>
            <a:off x="3657600" y="4267200"/>
            <a:ext cx="1965090" cy="369332"/>
          </a:xfrm>
          <a:prstGeom prst="rect">
            <a:avLst/>
          </a:prstGeom>
          <a:noFill/>
        </p:spPr>
        <p:txBody>
          <a:bodyPr wrap="none" rtlCol="0">
            <a:spAutoFit/>
          </a:bodyPr>
          <a:lstStyle/>
          <a:p>
            <a:r>
              <a:rPr lang="en-US" dirty="0"/>
              <a:t>   What will occur?</a:t>
            </a:r>
          </a:p>
        </p:txBody>
      </p:sp>
      <p:sp>
        <p:nvSpPr>
          <p:cNvPr id="72" name="TextBox 71"/>
          <p:cNvSpPr txBox="1"/>
          <p:nvPr/>
        </p:nvSpPr>
        <p:spPr>
          <a:xfrm>
            <a:off x="6248400" y="4267200"/>
            <a:ext cx="2028273" cy="369332"/>
          </a:xfrm>
          <a:prstGeom prst="rect">
            <a:avLst/>
          </a:prstGeom>
          <a:noFill/>
        </p:spPr>
        <p:txBody>
          <a:bodyPr wrap="square" rtlCol="0">
            <a:spAutoFit/>
          </a:bodyPr>
          <a:lstStyle/>
          <a:p>
            <a:r>
              <a:rPr lang="en-US" dirty="0"/>
              <a:t>How do I respond?</a:t>
            </a:r>
          </a:p>
        </p:txBody>
      </p:sp>
      <p:sp>
        <p:nvSpPr>
          <p:cNvPr id="74" name="TextBox 73"/>
          <p:cNvSpPr txBox="1"/>
          <p:nvPr/>
        </p:nvSpPr>
        <p:spPr>
          <a:xfrm>
            <a:off x="1143000" y="4648200"/>
            <a:ext cx="2096279" cy="369332"/>
          </a:xfrm>
          <a:prstGeom prst="rect">
            <a:avLst/>
          </a:prstGeom>
          <a:noFill/>
        </p:spPr>
        <p:txBody>
          <a:bodyPr wrap="none" rtlCol="0">
            <a:spAutoFit/>
          </a:bodyPr>
          <a:lstStyle/>
          <a:p>
            <a:r>
              <a:rPr lang="en-US" dirty="0"/>
              <a:t>    Peace amidst pain</a:t>
            </a:r>
          </a:p>
        </p:txBody>
      </p:sp>
      <p:sp>
        <p:nvSpPr>
          <p:cNvPr id="76" name="TextBox 75"/>
          <p:cNvSpPr txBox="1"/>
          <p:nvPr/>
        </p:nvSpPr>
        <p:spPr>
          <a:xfrm>
            <a:off x="3473693" y="4648200"/>
            <a:ext cx="2850907" cy="369332"/>
          </a:xfrm>
          <a:prstGeom prst="rect">
            <a:avLst/>
          </a:prstGeom>
          <a:noFill/>
        </p:spPr>
        <p:txBody>
          <a:bodyPr wrap="square" rtlCol="0">
            <a:spAutoFit/>
          </a:bodyPr>
          <a:lstStyle/>
          <a:p>
            <a:r>
              <a:rPr lang="en-US" dirty="0"/>
              <a:t>Lawlessness vs. restraint</a:t>
            </a:r>
          </a:p>
        </p:txBody>
      </p:sp>
      <p:sp>
        <p:nvSpPr>
          <p:cNvPr id="78" name="TextBox 77"/>
          <p:cNvSpPr txBox="1"/>
          <p:nvPr/>
        </p:nvSpPr>
        <p:spPr>
          <a:xfrm>
            <a:off x="6248400" y="4648200"/>
            <a:ext cx="1987019" cy="369332"/>
          </a:xfrm>
          <a:prstGeom prst="rect">
            <a:avLst/>
          </a:prstGeom>
          <a:noFill/>
        </p:spPr>
        <p:txBody>
          <a:bodyPr wrap="none" rtlCol="0">
            <a:spAutoFit/>
          </a:bodyPr>
          <a:lstStyle/>
          <a:p>
            <a:r>
              <a:rPr lang="en-US" dirty="0"/>
              <a:t>Work while waiting</a:t>
            </a:r>
          </a:p>
        </p:txBody>
      </p:sp>
      <p:sp>
        <p:nvSpPr>
          <p:cNvPr id="79" name="TextBox 78"/>
          <p:cNvSpPr txBox="1"/>
          <p:nvPr/>
        </p:nvSpPr>
        <p:spPr>
          <a:xfrm>
            <a:off x="1295400" y="5029200"/>
            <a:ext cx="1892185" cy="369332"/>
          </a:xfrm>
          <a:prstGeom prst="rect">
            <a:avLst/>
          </a:prstGeom>
          <a:noFill/>
        </p:spPr>
        <p:txBody>
          <a:bodyPr wrap="none" rtlCol="0">
            <a:spAutoFit/>
          </a:bodyPr>
          <a:lstStyle/>
          <a:p>
            <a:r>
              <a:rPr lang="en-US" dirty="0"/>
              <a:t>   The Lord knows!</a:t>
            </a:r>
          </a:p>
        </p:txBody>
      </p:sp>
      <p:sp>
        <p:nvSpPr>
          <p:cNvPr id="80" name="TextBox 79"/>
          <p:cNvSpPr txBox="1"/>
          <p:nvPr/>
        </p:nvSpPr>
        <p:spPr>
          <a:xfrm>
            <a:off x="3505200" y="4953000"/>
            <a:ext cx="2362200" cy="584775"/>
          </a:xfrm>
          <a:prstGeom prst="rect">
            <a:avLst/>
          </a:prstGeom>
          <a:noFill/>
        </p:spPr>
        <p:txBody>
          <a:bodyPr wrap="square" rtlCol="0">
            <a:spAutoFit/>
          </a:bodyPr>
          <a:lstStyle/>
          <a:p>
            <a:r>
              <a:rPr lang="en-US" sz="1600" dirty="0"/>
              <a:t>The “day of the Lord” has not yet come!</a:t>
            </a:r>
          </a:p>
        </p:txBody>
      </p:sp>
      <p:sp>
        <p:nvSpPr>
          <p:cNvPr id="81" name="TextBox 80"/>
          <p:cNvSpPr txBox="1"/>
          <p:nvPr/>
        </p:nvSpPr>
        <p:spPr>
          <a:xfrm>
            <a:off x="6019800" y="4953000"/>
            <a:ext cx="2595454" cy="584775"/>
          </a:xfrm>
          <a:prstGeom prst="rect">
            <a:avLst/>
          </a:prstGeom>
          <a:noFill/>
        </p:spPr>
        <p:txBody>
          <a:bodyPr wrap="square" rtlCol="0">
            <a:spAutoFit/>
          </a:bodyPr>
          <a:lstStyle/>
          <a:p>
            <a:r>
              <a:rPr lang="en-US" sz="1600" dirty="0"/>
              <a:t>“Do not grow weary of doing</a:t>
            </a:r>
          </a:p>
          <a:p>
            <a:r>
              <a:rPr lang="en-US" sz="1600" dirty="0"/>
              <a:t>Good.” (3:13)</a:t>
            </a:r>
          </a:p>
        </p:txBody>
      </p:sp>
      <p:sp>
        <p:nvSpPr>
          <p:cNvPr id="85" name="TextBox 84"/>
          <p:cNvSpPr txBox="1"/>
          <p:nvPr/>
        </p:nvSpPr>
        <p:spPr>
          <a:xfrm>
            <a:off x="1219200" y="5486400"/>
            <a:ext cx="1639680" cy="369332"/>
          </a:xfrm>
          <a:prstGeom prst="rect">
            <a:avLst/>
          </a:prstGeom>
          <a:noFill/>
        </p:spPr>
        <p:txBody>
          <a:bodyPr wrap="none" rtlCol="0">
            <a:spAutoFit/>
          </a:bodyPr>
          <a:lstStyle/>
          <a:p>
            <a:r>
              <a:rPr lang="en-US" dirty="0"/>
              <a:t>Commendation</a:t>
            </a:r>
          </a:p>
        </p:txBody>
      </p:sp>
      <p:sp>
        <p:nvSpPr>
          <p:cNvPr id="86" name="TextBox 85"/>
          <p:cNvSpPr txBox="1"/>
          <p:nvPr/>
        </p:nvSpPr>
        <p:spPr>
          <a:xfrm>
            <a:off x="3810000" y="5486400"/>
            <a:ext cx="1447800" cy="369332"/>
          </a:xfrm>
          <a:prstGeom prst="rect">
            <a:avLst/>
          </a:prstGeom>
          <a:noFill/>
        </p:spPr>
        <p:txBody>
          <a:bodyPr wrap="square" rtlCol="0">
            <a:spAutoFit/>
          </a:bodyPr>
          <a:lstStyle/>
          <a:p>
            <a:r>
              <a:rPr lang="en-US" dirty="0"/>
              <a:t>   Correction</a:t>
            </a:r>
          </a:p>
        </p:txBody>
      </p:sp>
      <p:sp>
        <p:nvSpPr>
          <p:cNvPr id="88" name="TextBox 87"/>
          <p:cNvSpPr txBox="1"/>
          <p:nvPr/>
        </p:nvSpPr>
        <p:spPr>
          <a:xfrm>
            <a:off x="6629400" y="5486400"/>
            <a:ext cx="1305935" cy="369332"/>
          </a:xfrm>
          <a:prstGeom prst="rect">
            <a:avLst/>
          </a:prstGeom>
          <a:noFill/>
        </p:spPr>
        <p:txBody>
          <a:bodyPr wrap="none" rtlCol="0">
            <a:spAutoFit/>
          </a:bodyPr>
          <a:lstStyle/>
          <a:p>
            <a:r>
              <a:rPr lang="en-US" dirty="0"/>
              <a:t>Clarification</a:t>
            </a:r>
          </a:p>
        </p:txBody>
      </p:sp>
      <p:sp>
        <p:nvSpPr>
          <p:cNvPr id="89" name="TextBox 88"/>
          <p:cNvSpPr txBox="1"/>
          <p:nvPr/>
        </p:nvSpPr>
        <p:spPr>
          <a:xfrm>
            <a:off x="990600" y="5791200"/>
            <a:ext cx="7848600" cy="338554"/>
          </a:xfrm>
          <a:prstGeom prst="rect">
            <a:avLst/>
          </a:prstGeom>
          <a:noFill/>
        </p:spPr>
        <p:txBody>
          <a:bodyPr wrap="square" rtlCol="0">
            <a:spAutoFit/>
          </a:bodyPr>
          <a:lstStyle/>
          <a:p>
            <a:r>
              <a:rPr lang="en-US" sz="1600" dirty="0"/>
              <a:t>                       The hope of Christ’s return motivates us to live responsibly for Him .</a:t>
            </a:r>
          </a:p>
        </p:txBody>
      </p:sp>
      <p:sp>
        <p:nvSpPr>
          <p:cNvPr id="90" name="TextBox 89"/>
          <p:cNvSpPr txBox="1"/>
          <p:nvPr/>
        </p:nvSpPr>
        <p:spPr>
          <a:xfrm>
            <a:off x="3581400" y="6172200"/>
            <a:ext cx="2209800" cy="369332"/>
          </a:xfrm>
          <a:prstGeom prst="rect">
            <a:avLst/>
          </a:prstGeom>
          <a:noFill/>
        </p:spPr>
        <p:txBody>
          <a:bodyPr wrap="square" rtlCol="0">
            <a:spAutoFit/>
          </a:bodyPr>
          <a:lstStyle/>
          <a:p>
            <a:r>
              <a:rPr lang="en-US" dirty="0"/>
              <a:t>     1:11-12; 2:13-15</a:t>
            </a:r>
          </a:p>
        </p:txBody>
      </p:sp>
      <p:sp>
        <p:nvSpPr>
          <p:cNvPr id="4" name="TextBox 3">
            <a:extLst>
              <a:ext uri="{FF2B5EF4-FFF2-40B4-BE49-F238E27FC236}">
                <a16:creationId xmlns:a16="http://schemas.microsoft.com/office/drawing/2014/main" id="{A674FC32-9EE6-D948-98E1-C5BBBEF46CE1}"/>
              </a:ext>
            </a:extLst>
          </p:cNvPr>
          <p:cNvSpPr txBox="1"/>
          <p:nvPr/>
        </p:nvSpPr>
        <p:spPr>
          <a:xfrm>
            <a:off x="-42222" y="1521023"/>
            <a:ext cx="1306394" cy="2616101"/>
          </a:xfrm>
          <a:prstGeom prst="rect">
            <a:avLst/>
          </a:prstGeom>
          <a:noFill/>
        </p:spPr>
        <p:txBody>
          <a:bodyPr wrap="square" rtlCol="0">
            <a:spAutoFit/>
          </a:bodyPr>
          <a:lstStyle/>
          <a:p>
            <a:r>
              <a:rPr lang="en-US" sz="1500" dirty="0"/>
              <a:t>“I, Paul, write this greeting with my own hand. This is the sign of genuineness in every letter of mine; it is the way I write” (3:17) </a:t>
            </a:r>
          </a:p>
          <a:p>
            <a:endParaRPr lang="en-US" sz="1400" dirty="0"/>
          </a:p>
        </p:txBody>
      </p:sp>
    </p:spTree>
    <p:extLst>
      <p:ext uri="{BB962C8B-B14F-4D97-AF65-F5344CB8AC3E}">
        <p14:creationId xmlns:p14="http://schemas.microsoft.com/office/powerpoint/2010/main" val="5948679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21C270-C47D-904C-8862-D3D989EBAA72}"/>
              </a:ext>
            </a:extLst>
          </p:cNvPr>
          <p:cNvSpPr>
            <a:spLocks noGrp="1"/>
          </p:cNvSpPr>
          <p:nvPr>
            <p:ph type="title"/>
          </p:nvPr>
        </p:nvSpPr>
        <p:spPr/>
        <p:txBody>
          <a:bodyPr>
            <a:normAutofit/>
          </a:bodyPr>
          <a:lstStyle/>
          <a:p>
            <a:r>
              <a:rPr lang="en-US" sz="3200" dirty="0"/>
              <a:t>Who is the man of sin (lawlessness)? (2:3-12)</a:t>
            </a:r>
          </a:p>
        </p:txBody>
      </p:sp>
      <p:sp>
        <p:nvSpPr>
          <p:cNvPr id="3" name="Content Placeholder 2">
            <a:extLst>
              <a:ext uri="{FF2B5EF4-FFF2-40B4-BE49-F238E27FC236}">
                <a16:creationId xmlns:a16="http://schemas.microsoft.com/office/drawing/2014/main" id="{756836EB-18B8-8F48-9E4B-BC6FBF2879D7}"/>
              </a:ext>
            </a:extLst>
          </p:cNvPr>
          <p:cNvSpPr>
            <a:spLocks noGrp="1"/>
          </p:cNvSpPr>
          <p:nvPr>
            <p:ph idx="1"/>
          </p:nvPr>
        </p:nvSpPr>
        <p:spPr>
          <a:xfrm>
            <a:off x="35414" y="1508972"/>
            <a:ext cx="9108586" cy="5226679"/>
          </a:xfrm>
        </p:spPr>
        <p:txBody>
          <a:bodyPr>
            <a:normAutofit/>
          </a:bodyPr>
          <a:lstStyle/>
          <a:p>
            <a:pPr marL="576072" indent="-457200">
              <a:buFont typeface="+mj-lt"/>
              <a:buAutoNum type="arabicPeriod"/>
            </a:pPr>
            <a:r>
              <a:rPr lang="en-US" sz="2400" dirty="0"/>
              <a:t>An individual is named: “the man” (v.3); “he” (v.4); “his own time” (v.6);  “the lawless one” (v.8).  </a:t>
            </a:r>
          </a:p>
          <a:p>
            <a:pPr marL="576072" indent="-457200">
              <a:buFont typeface="+mj-lt"/>
              <a:buAutoNum type="arabicPeriod"/>
            </a:pPr>
            <a:r>
              <a:rPr lang="en-US" sz="2400" dirty="0"/>
              <a:t>He is lawless (opposes God’s law); a “son of perdition” (NKJV) or “son of destruction” (ESV) or one doomed to destruction.     </a:t>
            </a:r>
          </a:p>
          <a:p>
            <a:pPr marL="576072" indent="-457200">
              <a:buFont typeface="+mj-lt"/>
              <a:buAutoNum type="arabicPeriod"/>
            </a:pPr>
            <a:r>
              <a:rPr lang="en-US" sz="2400" dirty="0"/>
              <a:t>He will sit in the temple or sanctuary of God (in God’s own place) as though he is God (v. 4).</a:t>
            </a:r>
          </a:p>
          <a:p>
            <a:pPr marL="576072" indent="-457200">
              <a:buFont typeface="+mj-lt"/>
              <a:buAutoNum type="arabicPeriod"/>
            </a:pPr>
            <a:r>
              <a:rPr lang="en-US" sz="2400" dirty="0"/>
              <a:t>He will be unveiled after the one who restrains is taken out of the way (v.6-7).  </a:t>
            </a:r>
          </a:p>
          <a:p>
            <a:pPr marL="576072" indent="-457200">
              <a:buFont typeface="+mj-lt"/>
              <a:buAutoNum type="arabicPeriod"/>
            </a:pPr>
            <a:r>
              <a:rPr lang="en-US" sz="2400" dirty="0"/>
              <a:t>After he is revealed, then the Lord will destroy him with the “appearance (ESV) or brightness (NKJV) of His coming” (v.8).  </a:t>
            </a:r>
          </a:p>
          <a:p>
            <a:pPr marL="576072" indent="-457200">
              <a:buFont typeface="+mj-lt"/>
              <a:buAutoNum type="arabicPeriod"/>
            </a:pPr>
            <a:r>
              <a:rPr lang="en-US" sz="2400" dirty="0"/>
              <a:t>He is in the complete control and service of Satan (v.9).  </a:t>
            </a:r>
          </a:p>
          <a:p>
            <a:pPr marL="576072" indent="-457200">
              <a:buFont typeface="+mj-lt"/>
              <a:buAutoNum type="arabicPeriod"/>
            </a:pPr>
            <a:r>
              <a:rPr lang="en-US" sz="2400" dirty="0"/>
              <a:t>He is successful only with those who receive not the love of the truth - “they refused to love the truth and so be saved” (ESV) (v.10)  </a:t>
            </a:r>
          </a:p>
        </p:txBody>
      </p:sp>
    </p:spTree>
    <p:extLst>
      <p:ext uri="{BB962C8B-B14F-4D97-AF65-F5344CB8AC3E}">
        <p14:creationId xmlns:p14="http://schemas.microsoft.com/office/powerpoint/2010/main" val="2103530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21C270-C47D-904C-8862-D3D989EBAA72}"/>
              </a:ext>
            </a:extLst>
          </p:cNvPr>
          <p:cNvSpPr>
            <a:spLocks noGrp="1"/>
          </p:cNvSpPr>
          <p:nvPr>
            <p:ph type="title"/>
          </p:nvPr>
        </p:nvSpPr>
        <p:spPr/>
        <p:txBody>
          <a:bodyPr>
            <a:normAutofit/>
          </a:bodyPr>
          <a:lstStyle/>
          <a:p>
            <a:r>
              <a:rPr lang="en-US" sz="3200" dirty="0"/>
              <a:t>Who is the man of sin (lawlessness)? (2:3-12)</a:t>
            </a:r>
          </a:p>
        </p:txBody>
      </p:sp>
      <p:sp>
        <p:nvSpPr>
          <p:cNvPr id="4" name="TextBox 3">
            <a:extLst>
              <a:ext uri="{FF2B5EF4-FFF2-40B4-BE49-F238E27FC236}">
                <a16:creationId xmlns:a16="http://schemas.microsoft.com/office/drawing/2014/main" id="{CA5945D1-1A86-A941-9CF1-68C1046D8B93}"/>
              </a:ext>
            </a:extLst>
          </p:cNvPr>
          <p:cNvSpPr txBox="1"/>
          <p:nvPr/>
        </p:nvSpPr>
        <p:spPr>
          <a:xfrm>
            <a:off x="306887" y="1501036"/>
            <a:ext cx="8398701" cy="5293757"/>
          </a:xfrm>
          <a:prstGeom prst="rect">
            <a:avLst/>
          </a:prstGeom>
          <a:solidFill>
            <a:schemeClr val="accent1">
              <a:lumMod val="20000"/>
              <a:lumOff val="80000"/>
            </a:schemeClr>
          </a:solidFill>
          <a:ln w="28575">
            <a:solidFill>
              <a:schemeClr val="tx1"/>
            </a:solidFill>
          </a:ln>
        </p:spPr>
        <p:txBody>
          <a:bodyPr wrap="square" rtlCol="0">
            <a:spAutoFit/>
          </a:bodyPr>
          <a:lstStyle/>
          <a:p>
            <a:r>
              <a:rPr lang="en-US" sz="2000" dirty="0">
                <a:latin typeface="Arial" panose="020B0604020202020204" pitchFamily="34" charset="0"/>
                <a:cs typeface="Arial" panose="020B0604020202020204" pitchFamily="34" charset="0"/>
              </a:rPr>
              <a:t>“</a:t>
            </a:r>
            <a:r>
              <a:rPr lang="en-US" sz="2000" b="1" dirty="0">
                <a:latin typeface="Arial" panose="020B0604020202020204" pitchFamily="34" charset="0"/>
                <a:cs typeface="Arial" panose="020B0604020202020204" pitchFamily="34" charset="0"/>
              </a:rPr>
              <a:t>Paul’s man of lawlessness has the spirit of John’s “antichrists”    (1 John 2:18, 22; 4:3; 2 John 7).  In John’s day this spirit of rejection was already developing as some denied that Jesus Christ had come in the flesh.  Whereas John speaks of many antichrists, Paul describes an individual with the disposition of John’s antichrists who will rise up toward the end of time and lead the world in a revolt against God and Christ. . .  Are we now living in the last days before the coming of Christ?  What percentage of lawlessness must prevail on the Earth before he is revealed?  Only God knows the answer to these questions.  Paul wrote, </a:t>
            </a:r>
            <a:r>
              <a:rPr lang="en-US" sz="2000" b="1" i="1" dirty="0">
                <a:solidFill>
                  <a:srgbClr val="002060"/>
                </a:solidFill>
                <a:latin typeface="Arial" panose="020B0604020202020204" pitchFamily="34" charset="0"/>
                <a:cs typeface="Arial" panose="020B0604020202020204" pitchFamily="34" charset="0"/>
              </a:rPr>
              <a:t>“For the mystery of lawlessness is already at work”</a:t>
            </a:r>
            <a:r>
              <a:rPr lang="en-US" sz="2000" b="1" dirty="0">
                <a:latin typeface="Arial" panose="020B0604020202020204" pitchFamily="34" charset="0"/>
                <a:cs typeface="Arial" panose="020B0604020202020204" pitchFamily="34" charset="0"/>
              </a:rPr>
              <a:t> (v.7). . . Who among believers would deny that ungodliness and unrighteousness is growing in popularity daily? Are we approaching a time when it can be said of the majority, </a:t>
            </a:r>
            <a:r>
              <a:rPr lang="en-US" sz="2000" b="1" i="1" dirty="0">
                <a:solidFill>
                  <a:srgbClr val="002060"/>
                </a:solidFill>
                <a:latin typeface="Arial" panose="020B0604020202020204" pitchFamily="34" charset="0"/>
                <a:cs typeface="Arial" panose="020B0604020202020204" pitchFamily="34" charset="0"/>
              </a:rPr>
              <a:t>”every imagination of the thought of man’s heart is evil continually”</a:t>
            </a:r>
            <a:r>
              <a:rPr lang="en-US" sz="2000" b="1" dirty="0">
                <a:latin typeface="Arial" panose="020B0604020202020204" pitchFamily="34" charset="0"/>
                <a:cs typeface="Arial" panose="020B0604020202020204" pitchFamily="34" charset="0"/>
              </a:rPr>
              <a:t> (Gen 6:5)? </a:t>
            </a:r>
            <a:r>
              <a:rPr lang="en-US" sz="2000" b="1" i="1" dirty="0">
                <a:solidFill>
                  <a:srgbClr val="002060"/>
                </a:solidFill>
                <a:latin typeface="Arial" panose="020B0604020202020204" pitchFamily="34" charset="0"/>
                <a:cs typeface="Arial" panose="020B0604020202020204" pitchFamily="34" charset="0"/>
              </a:rPr>
              <a:t>“As the days of Noah, so shall also the coming of the Son of man be” </a:t>
            </a:r>
            <a:r>
              <a:rPr lang="en-US" sz="2000" b="1" dirty="0">
                <a:latin typeface="Arial" panose="020B0604020202020204" pitchFamily="34" charset="0"/>
                <a:cs typeface="Arial" panose="020B0604020202020204" pitchFamily="34" charset="0"/>
              </a:rPr>
              <a:t>(Matt 24:37).                   </a:t>
            </a:r>
            <a:endParaRPr lang="en-US" sz="1600" dirty="0"/>
          </a:p>
          <a:p>
            <a:r>
              <a:rPr lang="en-US" sz="1600" dirty="0"/>
              <a:t>		                </a:t>
            </a:r>
            <a:r>
              <a:rPr lang="en-US" b="1" dirty="0"/>
              <a:t>-- Harkrider, Workbook Commentary, 1 &amp; 2 Thessalonians</a:t>
            </a:r>
          </a:p>
        </p:txBody>
      </p:sp>
    </p:spTree>
    <p:extLst>
      <p:ext uri="{BB962C8B-B14F-4D97-AF65-F5344CB8AC3E}">
        <p14:creationId xmlns:p14="http://schemas.microsoft.com/office/powerpoint/2010/main" val="13035464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99D6D9-08C8-AD40-A8EC-46EC765CA9AB}"/>
              </a:ext>
            </a:extLst>
          </p:cNvPr>
          <p:cNvSpPr>
            <a:spLocks noGrp="1"/>
          </p:cNvSpPr>
          <p:nvPr>
            <p:ph type="title"/>
          </p:nvPr>
        </p:nvSpPr>
        <p:spPr/>
        <p:txBody>
          <a:bodyPr>
            <a:normAutofit/>
          </a:bodyPr>
          <a:lstStyle/>
          <a:p>
            <a:r>
              <a:rPr lang="en-US" sz="3200" dirty="0"/>
              <a:t>Treatment of Disorderly Members</a:t>
            </a:r>
          </a:p>
        </p:txBody>
      </p:sp>
      <p:sp>
        <p:nvSpPr>
          <p:cNvPr id="3" name="Content Placeholder 2">
            <a:extLst>
              <a:ext uri="{FF2B5EF4-FFF2-40B4-BE49-F238E27FC236}">
                <a16:creationId xmlns:a16="http://schemas.microsoft.com/office/drawing/2014/main" id="{4F52E6DA-CC2B-014E-A44A-7BFC4F0C4C9C}"/>
              </a:ext>
            </a:extLst>
          </p:cNvPr>
          <p:cNvSpPr>
            <a:spLocks noGrp="1"/>
          </p:cNvSpPr>
          <p:nvPr>
            <p:ph idx="1"/>
          </p:nvPr>
        </p:nvSpPr>
        <p:spPr>
          <a:xfrm>
            <a:off x="165970" y="1588717"/>
            <a:ext cx="8763000" cy="5137760"/>
          </a:xfrm>
        </p:spPr>
        <p:txBody>
          <a:bodyPr>
            <a:normAutofit fontScale="92500" lnSpcReduction="10000"/>
          </a:bodyPr>
          <a:lstStyle/>
          <a:p>
            <a:pPr marL="118872" indent="0">
              <a:buNone/>
            </a:pPr>
            <a:r>
              <a:rPr lang="en-US" sz="2200" b="1" dirty="0">
                <a:latin typeface="Arial" panose="020B0604020202020204" pitchFamily="34" charset="0"/>
                <a:cs typeface="Arial" panose="020B0604020202020204" pitchFamily="34" charset="0"/>
              </a:rPr>
              <a:t>2 </a:t>
            </a:r>
            <a:r>
              <a:rPr lang="en-US" sz="2200" b="1" dirty="0" err="1">
                <a:latin typeface="Arial" panose="020B0604020202020204" pitchFamily="34" charset="0"/>
                <a:cs typeface="Arial" panose="020B0604020202020204" pitchFamily="34" charset="0"/>
              </a:rPr>
              <a:t>Thes</a:t>
            </a:r>
            <a:r>
              <a:rPr lang="en-US" sz="2200" b="1" dirty="0">
                <a:latin typeface="Arial" panose="020B0604020202020204" pitchFamily="34" charset="0"/>
                <a:cs typeface="Arial" panose="020B0604020202020204" pitchFamily="34" charset="0"/>
              </a:rPr>
              <a:t> 3:6-15   </a:t>
            </a:r>
            <a:r>
              <a:rPr lang="en-US" sz="2200" b="1" i="1" baseline="30000" dirty="0">
                <a:solidFill>
                  <a:srgbClr val="0070C0"/>
                </a:solidFill>
                <a:latin typeface="Arial" panose="020B0604020202020204" pitchFamily="34" charset="0"/>
                <a:cs typeface="Arial" panose="020B0604020202020204" pitchFamily="34" charset="0"/>
              </a:rPr>
              <a:t>6</a:t>
            </a:r>
            <a:r>
              <a:rPr lang="en-US" sz="2200" b="1" i="1" dirty="0">
                <a:solidFill>
                  <a:srgbClr val="002060"/>
                </a:solidFill>
                <a:latin typeface="Arial" panose="020B0604020202020204" pitchFamily="34" charset="0"/>
                <a:cs typeface="Arial" panose="020B0604020202020204" pitchFamily="34" charset="0"/>
              </a:rPr>
              <a:t>But we command you, brethren, in the name of our Lord Jesus Christ, that you withdraw from every brother who walks disorderly and not according to the tradition which he received from us. </a:t>
            </a:r>
            <a:r>
              <a:rPr lang="en-US" sz="2200" b="1" i="1" baseline="30000" dirty="0">
                <a:solidFill>
                  <a:srgbClr val="0070C0"/>
                </a:solidFill>
                <a:latin typeface="Arial" panose="020B0604020202020204" pitchFamily="34" charset="0"/>
                <a:cs typeface="Arial" panose="020B0604020202020204" pitchFamily="34" charset="0"/>
              </a:rPr>
              <a:t>7</a:t>
            </a:r>
            <a:r>
              <a:rPr lang="en-US" sz="2200" b="1" i="1" dirty="0">
                <a:solidFill>
                  <a:srgbClr val="002060"/>
                </a:solidFill>
                <a:latin typeface="Arial" panose="020B0604020202020204" pitchFamily="34" charset="0"/>
                <a:cs typeface="Arial" panose="020B0604020202020204" pitchFamily="34" charset="0"/>
              </a:rPr>
              <a:t>For you yourselves know how you ought to follow us, for we were not disorderly among you;</a:t>
            </a:r>
            <a:r>
              <a:rPr lang="en-US" sz="2200" b="1" i="1" baseline="30000" dirty="0">
                <a:solidFill>
                  <a:srgbClr val="0070C0"/>
                </a:solidFill>
                <a:latin typeface="Arial" panose="020B0604020202020204" pitchFamily="34" charset="0"/>
                <a:cs typeface="Arial" panose="020B0604020202020204" pitchFamily="34" charset="0"/>
              </a:rPr>
              <a:t> 8</a:t>
            </a:r>
            <a:r>
              <a:rPr lang="en-US" sz="2200" b="1" i="1" dirty="0">
                <a:solidFill>
                  <a:srgbClr val="002060"/>
                </a:solidFill>
                <a:latin typeface="Arial" panose="020B0604020202020204" pitchFamily="34" charset="0"/>
                <a:cs typeface="Arial" panose="020B0604020202020204" pitchFamily="34" charset="0"/>
              </a:rPr>
              <a:t>nor did we eat anyone's bread free of charge, but worked with labor and toil night and day, that we might not be a burden to any of you, </a:t>
            </a:r>
            <a:r>
              <a:rPr lang="en-US" sz="2200" b="1" i="1" baseline="30000" dirty="0">
                <a:solidFill>
                  <a:srgbClr val="0070C0"/>
                </a:solidFill>
                <a:latin typeface="Arial" panose="020B0604020202020204" pitchFamily="34" charset="0"/>
                <a:cs typeface="Arial" panose="020B0604020202020204" pitchFamily="34" charset="0"/>
              </a:rPr>
              <a:t>9</a:t>
            </a:r>
            <a:r>
              <a:rPr lang="en-US" sz="2200" b="1" i="1" dirty="0">
                <a:solidFill>
                  <a:srgbClr val="002060"/>
                </a:solidFill>
                <a:latin typeface="Arial" panose="020B0604020202020204" pitchFamily="34" charset="0"/>
                <a:cs typeface="Arial" panose="020B0604020202020204" pitchFamily="34" charset="0"/>
              </a:rPr>
              <a:t>not because we do not have authority, but to make ourselves an example of how you should follow us. </a:t>
            </a:r>
          </a:p>
          <a:p>
            <a:pPr marL="118872" indent="0">
              <a:buNone/>
            </a:pPr>
            <a:r>
              <a:rPr lang="en-US" sz="2200" b="1" i="1" baseline="30000" dirty="0">
                <a:solidFill>
                  <a:srgbClr val="0070C0"/>
                </a:solidFill>
                <a:latin typeface="Arial" panose="020B0604020202020204" pitchFamily="34" charset="0"/>
                <a:cs typeface="Arial" panose="020B0604020202020204" pitchFamily="34" charset="0"/>
              </a:rPr>
              <a:t>10</a:t>
            </a:r>
            <a:r>
              <a:rPr lang="en-US" sz="2200" b="1" i="1" dirty="0">
                <a:solidFill>
                  <a:srgbClr val="002060"/>
                </a:solidFill>
                <a:latin typeface="Arial" panose="020B0604020202020204" pitchFamily="34" charset="0"/>
                <a:cs typeface="Arial" panose="020B0604020202020204" pitchFamily="34" charset="0"/>
              </a:rPr>
              <a:t>For even when we were with you, we commanded you this: If anyone will not work, neither shall he eat. </a:t>
            </a:r>
            <a:r>
              <a:rPr lang="en-US" sz="2200" b="1" i="1" baseline="30000" dirty="0">
                <a:solidFill>
                  <a:srgbClr val="0070C0"/>
                </a:solidFill>
                <a:latin typeface="Arial" panose="020B0604020202020204" pitchFamily="34" charset="0"/>
                <a:cs typeface="Arial" panose="020B0604020202020204" pitchFamily="34" charset="0"/>
              </a:rPr>
              <a:t>11</a:t>
            </a:r>
            <a:r>
              <a:rPr lang="en-US" sz="2200" b="1" i="1" dirty="0">
                <a:solidFill>
                  <a:srgbClr val="002060"/>
                </a:solidFill>
                <a:latin typeface="Arial" panose="020B0604020202020204" pitchFamily="34" charset="0"/>
                <a:cs typeface="Arial" panose="020B0604020202020204" pitchFamily="34" charset="0"/>
              </a:rPr>
              <a:t>For we hear that there are some who walk among you in a disorderly manner, not working at all, but are busybodies. </a:t>
            </a:r>
            <a:r>
              <a:rPr lang="en-US" sz="2200" b="1" i="1" baseline="30000" dirty="0">
                <a:solidFill>
                  <a:srgbClr val="0070C0"/>
                </a:solidFill>
                <a:latin typeface="Arial" panose="020B0604020202020204" pitchFamily="34" charset="0"/>
                <a:cs typeface="Arial" panose="020B0604020202020204" pitchFamily="34" charset="0"/>
              </a:rPr>
              <a:t>12</a:t>
            </a:r>
            <a:r>
              <a:rPr lang="en-US" sz="2200" b="1" i="1" dirty="0">
                <a:solidFill>
                  <a:srgbClr val="002060"/>
                </a:solidFill>
                <a:latin typeface="Arial" panose="020B0604020202020204" pitchFamily="34" charset="0"/>
                <a:cs typeface="Arial" panose="020B0604020202020204" pitchFamily="34" charset="0"/>
              </a:rPr>
              <a:t>Now those who are such we command and exhort through our Lord Jesus Christ that they work in quietness and eat their own bread. </a:t>
            </a:r>
            <a:r>
              <a:rPr lang="en-US" sz="2200" b="1" i="1" baseline="30000" dirty="0">
                <a:solidFill>
                  <a:srgbClr val="0070C0"/>
                </a:solidFill>
                <a:latin typeface="Arial" panose="020B0604020202020204" pitchFamily="34" charset="0"/>
                <a:cs typeface="Arial" panose="020B0604020202020204" pitchFamily="34" charset="0"/>
              </a:rPr>
              <a:t>13</a:t>
            </a:r>
            <a:r>
              <a:rPr lang="en-US" sz="2200" b="1" i="1" dirty="0">
                <a:solidFill>
                  <a:srgbClr val="002060"/>
                </a:solidFill>
                <a:latin typeface="Arial" panose="020B0604020202020204" pitchFamily="34" charset="0"/>
                <a:cs typeface="Arial" panose="020B0604020202020204" pitchFamily="34" charset="0"/>
              </a:rPr>
              <a:t>But as for you, brethren, do not grow weary in doing good. </a:t>
            </a:r>
            <a:r>
              <a:rPr lang="en-US" sz="2200" b="1" i="1" baseline="30000" dirty="0">
                <a:solidFill>
                  <a:srgbClr val="0070C0"/>
                </a:solidFill>
                <a:latin typeface="Arial" panose="020B0604020202020204" pitchFamily="34" charset="0"/>
                <a:cs typeface="Arial" panose="020B0604020202020204" pitchFamily="34" charset="0"/>
              </a:rPr>
              <a:t>14</a:t>
            </a:r>
            <a:r>
              <a:rPr lang="en-US" sz="2200" b="1" i="1" dirty="0">
                <a:solidFill>
                  <a:srgbClr val="002060"/>
                </a:solidFill>
                <a:latin typeface="Arial" panose="020B0604020202020204" pitchFamily="34" charset="0"/>
                <a:cs typeface="Arial" panose="020B0604020202020204" pitchFamily="34" charset="0"/>
              </a:rPr>
              <a:t>And if anyone does not obey our word in this epistle, note that person and do not keep company with him, that he may be ashamed. </a:t>
            </a:r>
            <a:r>
              <a:rPr lang="en-US" sz="2200" b="1" i="1" baseline="30000" dirty="0">
                <a:solidFill>
                  <a:srgbClr val="0070C0"/>
                </a:solidFill>
                <a:latin typeface="Arial" panose="020B0604020202020204" pitchFamily="34" charset="0"/>
                <a:cs typeface="Arial" panose="020B0604020202020204" pitchFamily="34" charset="0"/>
              </a:rPr>
              <a:t>15</a:t>
            </a:r>
            <a:r>
              <a:rPr lang="en-US" sz="2200" b="1" i="1" dirty="0">
                <a:solidFill>
                  <a:srgbClr val="002060"/>
                </a:solidFill>
                <a:latin typeface="Arial" panose="020B0604020202020204" pitchFamily="34" charset="0"/>
                <a:cs typeface="Arial" panose="020B0604020202020204" pitchFamily="34" charset="0"/>
              </a:rPr>
              <a:t>Yet do not count him as an enemy, but admonish him as a brother.   						              NKJV</a:t>
            </a:r>
          </a:p>
        </p:txBody>
      </p:sp>
    </p:spTree>
    <p:extLst>
      <p:ext uri="{BB962C8B-B14F-4D97-AF65-F5344CB8AC3E}">
        <p14:creationId xmlns:p14="http://schemas.microsoft.com/office/powerpoint/2010/main" val="337896530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99D6D9-08C8-AD40-A8EC-46EC765CA9AB}"/>
              </a:ext>
            </a:extLst>
          </p:cNvPr>
          <p:cNvSpPr>
            <a:spLocks noGrp="1"/>
          </p:cNvSpPr>
          <p:nvPr>
            <p:ph type="title"/>
          </p:nvPr>
        </p:nvSpPr>
        <p:spPr>
          <a:xfrm>
            <a:off x="400833" y="155448"/>
            <a:ext cx="8285967" cy="1252728"/>
          </a:xfrm>
        </p:spPr>
        <p:txBody>
          <a:bodyPr>
            <a:normAutofit/>
          </a:bodyPr>
          <a:lstStyle/>
          <a:p>
            <a:r>
              <a:rPr lang="en-US" sz="3200" dirty="0"/>
              <a:t>Six Commands in This Passage  </a:t>
            </a:r>
            <a:r>
              <a:rPr lang="en-US" sz="2400" dirty="0"/>
              <a:t>(</a:t>
            </a:r>
            <a:r>
              <a:rPr lang="en-US" sz="2400" dirty="0">
                <a:latin typeface="Arial" panose="020B0604020202020204" pitchFamily="34" charset="0"/>
                <a:cs typeface="Arial" panose="020B0604020202020204" pitchFamily="34" charset="0"/>
              </a:rPr>
              <a:t>2 </a:t>
            </a:r>
            <a:r>
              <a:rPr lang="en-US" sz="2400" dirty="0" err="1">
                <a:latin typeface="Arial" panose="020B0604020202020204" pitchFamily="34" charset="0"/>
                <a:cs typeface="Arial" panose="020B0604020202020204" pitchFamily="34" charset="0"/>
              </a:rPr>
              <a:t>Thes</a:t>
            </a:r>
            <a:r>
              <a:rPr lang="en-US" sz="2400" dirty="0">
                <a:latin typeface="Arial" panose="020B0604020202020204" pitchFamily="34" charset="0"/>
                <a:cs typeface="Arial" panose="020B0604020202020204" pitchFamily="34" charset="0"/>
              </a:rPr>
              <a:t> 3:6-15 )</a:t>
            </a:r>
            <a:endParaRPr lang="en-US" sz="2400" dirty="0"/>
          </a:p>
        </p:txBody>
      </p:sp>
      <p:sp>
        <p:nvSpPr>
          <p:cNvPr id="5" name="TextBox 4"/>
          <p:cNvSpPr txBox="1"/>
          <p:nvPr/>
        </p:nvSpPr>
        <p:spPr>
          <a:xfrm>
            <a:off x="258458" y="1818096"/>
            <a:ext cx="8885542" cy="4401205"/>
          </a:xfrm>
          <a:prstGeom prst="rect">
            <a:avLst/>
          </a:prstGeom>
          <a:noFill/>
        </p:spPr>
        <p:txBody>
          <a:bodyPr wrap="square" rtlCol="0">
            <a:spAutoFit/>
          </a:bodyPr>
          <a:lstStyle/>
          <a:p>
            <a:pPr marL="342900" indent="-342900">
              <a:buAutoNum type="arabicPeriod"/>
            </a:pPr>
            <a:r>
              <a:rPr lang="en-US" sz="2000" b="1" i="1" dirty="0">
                <a:solidFill>
                  <a:srgbClr val="002060"/>
                </a:solidFill>
                <a:latin typeface="Arial" panose="020B0604020202020204" pitchFamily="34" charset="0"/>
                <a:cs typeface="Arial" panose="020B0604020202020204" pitchFamily="34" charset="0"/>
              </a:rPr>
              <a:t>Withdraw from every brother who walks disorderly. </a:t>
            </a:r>
            <a:r>
              <a:rPr lang="en-US" sz="2000" b="1" dirty="0">
                <a:latin typeface="Arial" panose="020B0604020202020204" pitchFamily="34" charset="0"/>
                <a:cs typeface="Arial" panose="020B0604020202020204" pitchFamily="34" charset="0"/>
              </a:rPr>
              <a:t>(v.6)</a:t>
            </a:r>
          </a:p>
          <a:p>
            <a:pPr marL="342900" indent="-342900">
              <a:buAutoNum type="arabicPeriod"/>
            </a:pPr>
            <a:endParaRPr lang="en-US" sz="2000" b="1" i="1" dirty="0">
              <a:solidFill>
                <a:srgbClr val="002060"/>
              </a:solidFill>
              <a:latin typeface="Arial" panose="020B0604020202020204" pitchFamily="34" charset="0"/>
              <a:cs typeface="Arial" panose="020B0604020202020204" pitchFamily="34" charset="0"/>
            </a:endParaRPr>
          </a:p>
          <a:p>
            <a:pPr marL="342900" indent="-342900">
              <a:buAutoNum type="arabicPeriod"/>
            </a:pPr>
            <a:endParaRPr lang="en-US" sz="2000" b="1" i="1" dirty="0">
              <a:solidFill>
                <a:srgbClr val="002060"/>
              </a:solidFill>
              <a:latin typeface="Arial" panose="020B0604020202020204" pitchFamily="34" charset="0"/>
              <a:cs typeface="Arial" panose="020B0604020202020204" pitchFamily="34" charset="0"/>
            </a:endParaRPr>
          </a:p>
          <a:p>
            <a:pPr marL="342900" indent="-342900">
              <a:buAutoNum type="arabicPeriod"/>
            </a:pPr>
            <a:r>
              <a:rPr lang="en-US" sz="2000" b="1" i="1" dirty="0">
                <a:solidFill>
                  <a:srgbClr val="002060"/>
                </a:solidFill>
                <a:latin typeface="Arial" panose="020B0604020202020204" pitchFamily="34" charset="0"/>
                <a:cs typeface="Arial" panose="020B0604020202020204" pitchFamily="34" charset="0"/>
              </a:rPr>
              <a:t>If anyone will not work, neither shall he eat. </a:t>
            </a:r>
            <a:r>
              <a:rPr lang="en-US" sz="2000" b="1" dirty="0">
                <a:latin typeface="Arial" panose="020B0604020202020204" pitchFamily="34" charset="0"/>
                <a:cs typeface="Arial" panose="020B0604020202020204" pitchFamily="34" charset="0"/>
              </a:rPr>
              <a:t>(v.10)</a:t>
            </a:r>
          </a:p>
          <a:p>
            <a:pPr marL="342900" indent="-342900">
              <a:buAutoNum type="arabicPeriod"/>
            </a:pPr>
            <a:endParaRPr lang="en-US" sz="2000" b="1" i="1" dirty="0">
              <a:solidFill>
                <a:srgbClr val="002060"/>
              </a:solidFill>
              <a:latin typeface="Arial" panose="020B0604020202020204" pitchFamily="34" charset="0"/>
              <a:cs typeface="Arial" panose="020B0604020202020204" pitchFamily="34" charset="0"/>
            </a:endParaRPr>
          </a:p>
          <a:p>
            <a:r>
              <a:rPr lang="en-US" sz="2000" b="1" i="1" dirty="0">
                <a:solidFill>
                  <a:srgbClr val="002060"/>
                </a:solidFill>
                <a:latin typeface="Arial" panose="020B0604020202020204" pitchFamily="34" charset="0"/>
                <a:cs typeface="Arial" panose="020B0604020202020204" pitchFamily="34" charset="0"/>
              </a:rPr>
              <a:t>3.  Work in quietness and eat their </a:t>
            </a:r>
            <a:r>
              <a:rPr lang="en-US" sz="2000" b="1" dirty="0">
                <a:latin typeface="Arial" panose="020B0604020202020204" pitchFamily="34" charset="0"/>
                <a:cs typeface="Arial" panose="020B0604020202020204" pitchFamily="34" charset="0"/>
              </a:rPr>
              <a:t>(your) </a:t>
            </a:r>
            <a:r>
              <a:rPr lang="en-US" sz="2000" b="1" i="1" dirty="0">
                <a:solidFill>
                  <a:srgbClr val="002060"/>
                </a:solidFill>
                <a:latin typeface="Arial" panose="020B0604020202020204" pitchFamily="34" charset="0"/>
                <a:cs typeface="Arial" panose="020B0604020202020204" pitchFamily="34" charset="0"/>
              </a:rPr>
              <a:t>own bread. </a:t>
            </a:r>
            <a:r>
              <a:rPr lang="en-US" sz="2000" b="1" dirty="0">
                <a:latin typeface="Arial" panose="020B0604020202020204" pitchFamily="34" charset="0"/>
                <a:cs typeface="Arial" panose="020B0604020202020204" pitchFamily="34" charset="0"/>
              </a:rPr>
              <a:t>(v.12)</a:t>
            </a:r>
          </a:p>
          <a:p>
            <a:endParaRPr lang="en-US" sz="2000" b="1" i="1" dirty="0">
              <a:solidFill>
                <a:srgbClr val="002060"/>
              </a:solidFill>
              <a:latin typeface="Arial" panose="020B0604020202020204" pitchFamily="34" charset="0"/>
              <a:cs typeface="Arial" panose="020B0604020202020204" pitchFamily="34" charset="0"/>
            </a:endParaRPr>
          </a:p>
          <a:p>
            <a:r>
              <a:rPr lang="en-US" sz="2000" b="1" i="1" dirty="0">
                <a:solidFill>
                  <a:srgbClr val="002060"/>
                </a:solidFill>
                <a:latin typeface="Arial" panose="020B0604020202020204" pitchFamily="34" charset="0"/>
                <a:cs typeface="Arial" panose="020B0604020202020204" pitchFamily="34" charset="0"/>
              </a:rPr>
              <a:t>4.  Do not grow weary in doing good. </a:t>
            </a:r>
            <a:r>
              <a:rPr lang="en-US" sz="2000" b="1" dirty="0">
                <a:latin typeface="Arial" panose="020B0604020202020204" pitchFamily="34" charset="0"/>
                <a:cs typeface="Arial" panose="020B0604020202020204" pitchFamily="34" charset="0"/>
              </a:rPr>
              <a:t>(v.13)</a:t>
            </a:r>
          </a:p>
          <a:p>
            <a:pPr marL="342900" indent="-342900">
              <a:buAutoNum type="arabicPeriod"/>
            </a:pPr>
            <a:endParaRPr lang="en-US" sz="2000" b="1" i="1" dirty="0">
              <a:solidFill>
                <a:srgbClr val="002060"/>
              </a:solidFill>
              <a:latin typeface="Arial" panose="020B0604020202020204" pitchFamily="34" charset="0"/>
              <a:cs typeface="Arial" panose="020B0604020202020204" pitchFamily="34" charset="0"/>
            </a:endParaRPr>
          </a:p>
          <a:p>
            <a:pPr marL="342900" indent="-342900">
              <a:buAutoNum type="arabicPeriod"/>
            </a:pPr>
            <a:endParaRPr lang="en-US" sz="2000" b="1" i="1" dirty="0">
              <a:solidFill>
                <a:srgbClr val="002060"/>
              </a:solidFill>
              <a:latin typeface="Arial" panose="020B0604020202020204" pitchFamily="34" charset="0"/>
              <a:cs typeface="Arial" panose="020B0604020202020204" pitchFamily="34" charset="0"/>
            </a:endParaRPr>
          </a:p>
          <a:p>
            <a:r>
              <a:rPr lang="en-US" sz="2000" b="1" i="1" dirty="0">
                <a:solidFill>
                  <a:srgbClr val="002060"/>
                </a:solidFill>
                <a:latin typeface="Arial" panose="020B0604020202020204" pitchFamily="34" charset="0"/>
                <a:cs typeface="Arial" panose="020B0604020202020204" pitchFamily="34" charset="0"/>
              </a:rPr>
              <a:t>5.   If anyone does not obey our word in this epistle, note that person 	and do not keep company with him. </a:t>
            </a:r>
            <a:r>
              <a:rPr lang="en-US" sz="2000" b="1" dirty="0">
                <a:latin typeface="Arial" panose="020B0604020202020204" pitchFamily="34" charset="0"/>
                <a:cs typeface="Arial" panose="020B0604020202020204" pitchFamily="34" charset="0"/>
              </a:rPr>
              <a:t>(v.14)</a:t>
            </a:r>
          </a:p>
          <a:p>
            <a:pPr marL="342900" indent="-342900">
              <a:buAutoNum type="arabicPeriod"/>
            </a:pPr>
            <a:endParaRPr lang="en-US" sz="2000" b="1" i="1" dirty="0">
              <a:solidFill>
                <a:srgbClr val="002060"/>
              </a:solidFill>
              <a:latin typeface="Arial" panose="020B0604020202020204" pitchFamily="34" charset="0"/>
              <a:cs typeface="Arial" panose="020B0604020202020204" pitchFamily="34" charset="0"/>
            </a:endParaRPr>
          </a:p>
          <a:p>
            <a:r>
              <a:rPr lang="en-US" sz="2000" b="1" i="1" dirty="0">
                <a:solidFill>
                  <a:srgbClr val="002060"/>
                </a:solidFill>
                <a:latin typeface="Arial" panose="020B0604020202020204" pitchFamily="34" charset="0"/>
                <a:cs typeface="Arial" panose="020B0604020202020204" pitchFamily="34" charset="0"/>
              </a:rPr>
              <a:t>6.   Do not count him as an enemy, but admonish him as a brother </a:t>
            </a:r>
            <a:r>
              <a:rPr lang="en-US" sz="2000" b="1" dirty="0">
                <a:latin typeface="Arial" panose="020B0604020202020204" pitchFamily="34" charset="0"/>
                <a:cs typeface="Arial" panose="020B0604020202020204" pitchFamily="34" charset="0"/>
              </a:rPr>
              <a:t>(v.15)</a:t>
            </a:r>
            <a:endParaRPr lang="en-US" sz="2000" dirty="0"/>
          </a:p>
        </p:txBody>
      </p:sp>
      <p:sp>
        <p:nvSpPr>
          <p:cNvPr id="6" name="TextBox 5"/>
          <p:cNvSpPr txBox="1"/>
          <p:nvPr/>
        </p:nvSpPr>
        <p:spPr>
          <a:xfrm>
            <a:off x="35460" y="1469502"/>
            <a:ext cx="8252772" cy="400110"/>
          </a:xfrm>
          <a:prstGeom prst="rect">
            <a:avLst/>
          </a:prstGeom>
          <a:noFill/>
        </p:spPr>
        <p:txBody>
          <a:bodyPr wrap="none" rtlCol="0">
            <a:spAutoFit/>
          </a:bodyPr>
          <a:lstStyle/>
          <a:p>
            <a:r>
              <a:rPr lang="en-US" sz="2000" b="1" i="1" dirty="0">
                <a:solidFill>
                  <a:srgbClr val="002060"/>
                </a:solidFill>
                <a:latin typeface="Arial" panose="020B0604020202020204" pitchFamily="34" charset="0"/>
                <a:cs typeface="Arial" panose="020B0604020202020204" pitchFamily="34" charset="0"/>
              </a:rPr>
              <a:t>We command you, brethren, in the name of our Lord Jesus Christ:</a:t>
            </a:r>
            <a:endParaRPr lang="en-US" sz="2000" dirty="0"/>
          </a:p>
        </p:txBody>
      </p:sp>
      <p:sp>
        <p:nvSpPr>
          <p:cNvPr id="7" name="TextBox 6"/>
          <p:cNvSpPr txBox="1"/>
          <p:nvPr/>
        </p:nvSpPr>
        <p:spPr>
          <a:xfrm>
            <a:off x="774929" y="2133530"/>
            <a:ext cx="8341165" cy="646331"/>
          </a:xfrm>
          <a:prstGeom prst="rect">
            <a:avLst/>
          </a:prstGeom>
          <a:noFill/>
        </p:spPr>
        <p:txBody>
          <a:bodyPr wrap="square" rtlCol="0">
            <a:spAutoFit/>
          </a:bodyPr>
          <a:lstStyle/>
          <a:p>
            <a:r>
              <a:rPr lang="en-US" b="1" dirty="0">
                <a:latin typeface="Arial" panose="020B0604020202020204" pitchFamily="34" charset="0"/>
                <a:cs typeface="Arial" panose="020B0604020202020204" pitchFamily="34" charset="0"/>
              </a:rPr>
              <a:t>“Disorderly” is defined as not following the apostles tradition, but Paul’s example in v. 7-9 is related to avoiding being an undue burden on others.  </a:t>
            </a:r>
          </a:p>
        </p:txBody>
      </p:sp>
      <p:sp>
        <p:nvSpPr>
          <p:cNvPr id="8" name="TextBox 7"/>
          <p:cNvSpPr txBox="1"/>
          <p:nvPr/>
        </p:nvSpPr>
        <p:spPr>
          <a:xfrm>
            <a:off x="785660" y="3045791"/>
            <a:ext cx="8240283" cy="369332"/>
          </a:xfrm>
          <a:prstGeom prst="rect">
            <a:avLst/>
          </a:prstGeom>
          <a:noFill/>
        </p:spPr>
        <p:txBody>
          <a:bodyPr wrap="square" rtlCol="0">
            <a:spAutoFit/>
          </a:bodyPr>
          <a:lstStyle/>
          <a:p>
            <a:r>
              <a:rPr lang="en-US" b="1" dirty="0">
                <a:latin typeface="Arial" panose="020B0604020202020204" pitchFamily="34" charset="0"/>
                <a:cs typeface="Arial" panose="020B0604020202020204" pitchFamily="34" charset="0"/>
              </a:rPr>
              <a:t>Paul’s example in v.11 specifically calls out non-working busybodies.</a:t>
            </a:r>
          </a:p>
        </p:txBody>
      </p:sp>
      <p:sp>
        <p:nvSpPr>
          <p:cNvPr id="9" name="TextBox 8"/>
          <p:cNvSpPr txBox="1"/>
          <p:nvPr/>
        </p:nvSpPr>
        <p:spPr>
          <a:xfrm>
            <a:off x="783512" y="3674714"/>
            <a:ext cx="8240283" cy="369332"/>
          </a:xfrm>
          <a:prstGeom prst="rect">
            <a:avLst/>
          </a:prstGeom>
          <a:noFill/>
        </p:spPr>
        <p:txBody>
          <a:bodyPr wrap="square" rtlCol="0">
            <a:spAutoFit/>
          </a:bodyPr>
          <a:lstStyle/>
          <a:p>
            <a:r>
              <a:rPr lang="en-US" b="1" dirty="0">
                <a:latin typeface="Arial" panose="020B0604020202020204" pitchFamily="34" charset="0"/>
                <a:cs typeface="Arial" panose="020B0604020202020204" pitchFamily="34" charset="0"/>
              </a:rPr>
              <a:t>Paul expects everyone to do whatever they can to support themselves.</a:t>
            </a:r>
          </a:p>
        </p:txBody>
      </p:sp>
      <p:sp>
        <p:nvSpPr>
          <p:cNvPr id="10" name="TextBox 9"/>
          <p:cNvSpPr txBox="1"/>
          <p:nvPr/>
        </p:nvSpPr>
        <p:spPr>
          <a:xfrm>
            <a:off x="781364" y="4290758"/>
            <a:ext cx="8240283" cy="646331"/>
          </a:xfrm>
          <a:prstGeom prst="rect">
            <a:avLst/>
          </a:prstGeom>
          <a:noFill/>
        </p:spPr>
        <p:txBody>
          <a:bodyPr wrap="square" rtlCol="0">
            <a:spAutoFit/>
          </a:bodyPr>
          <a:lstStyle/>
          <a:p>
            <a:r>
              <a:rPr lang="en-US" b="1" dirty="0">
                <a:latin typeface="Arial" panose="020B0604020202020204" pitchFamily="34" charset="0"/>
                <a:cs typeface="Arial" panose="020B0604020202020204" pitchFamily="34" charset="0"/>
              </a:rPr>
              <a:t>Sometimes we can feel underappreciated when doing good and want to quit.  But God sees and adds to our reward in heaven.  We must keep at it.</a:t>
            </a:r>
          </a:p>
        </p:txBody>
      </p:sp>
      <p:sp>
        <p:nvSpPr>
          <p:cNvPr id="11" name="TextBox 10"/>
          <p:cNvSpPr txBox="1"/>
          <p:nvPr/>
        </p:nvSpPr>
        <p:spPr>
          <a:xfrm>
            <a:off x="800686" y="5462747"/>
            <a:ext cx="8330435" cy="369332"/>
          </a:xfrm>
          <a:prstGeom prst="rect">
            <a:avLst/>
          </a:prstGeom>
          <a:noFill/>
        </p:spPr>
        <p:txBody>
          <a:bodyPr wrap="square" rtlCol="0">
            <a:spAutoFit/>
          </a:bodyPr>
          <a:lstStyle/>
          <a:p>
            <a:r>
              <a:rPr lang="en-US" b="1" dirty="0">
                <a:latin typeface="Arial" panose="020B0604020202020204" pitchFamily="34" charset="0"/>
                <a:cs typeface="Arial" panose="020B0604020202020204" pitchFamily="34" charset="0"/>
              </a:rPr>
              <a:t>We must curtail our association with those who refuse to obey.  (</a:t>
            </a:r>
            <a:r>
              <a:rPr lang="en-US" sz="1600" b="1" dirty="0">
                <a:latin typeface="Arial" panose="020B0604020202020204" pitchFamily="34" charset="0"/>
                <a:cs typeface="Arial" panose="020B0604020202020204" pitchFamily="34" charset="0"/>
              </a:rPr>
              <a:t>1 </a:t>
            </a:r>
            <a:r>
              <a:rPr lang="en-US" sz="1600" b="1" dirty="0" err="1">
                <a:latin typeface="Arial" panose="020B0604020202020204" pitchFamily="34" charset="0"/>
                <a:cs typeface="Arial" panose="020B0604020202020204" pitchFamily="34" charset="0"/>
              </a:rPr>
              <a:t>Cor</a:t>
            </a:r>
            <a:r>
              <a:rPr lang="en-US" sz="1600" b="1" dirty="0">
                <a:latin typeface="Arial" panose="020B0604020202020204" pitchFamily="34" charset="0"/>
                <a:cs typeface="Arial" panose="020B0604020202020204" pitchFamily="34" charset="0"/>
              </a:rPr>
              <a:t> 5:11)</a:t>
            </a:r>
          </a:p>
        </p:txBody>
      </p:sp>
      <p:sp>
        <p:nvSpPr>
          <p:cNvPr id="12" name="TextBox 11"/>
          <p:cNvSpPr txBox="1"/>
          <p:nvPr/>
        </p:nvSpPr>
        <p:spPr>
          <a:xfrm>
            <a:off x="785659" y="6078791"/>
            <a:ext cx="8330435" cy="646331"/>
          </a:xfrm>
          <a:prstGeom prst="rect">
            <a:avLst/>
          </a:prstGeom>
          <a:noFill/>
        </p:spPr>
        <p:txBody>
          <a:bodyPr wrap="square" rtlCol="0">
            <a:spAutoFit/>
          </a:bodyPr>
          <a:lstStyle/>
          <a:p>
            <a:r>
              <a:rPr lang="en-US" b="1" dirty="0">
                <a:latin typeface="Arial" panose="020B0604020202020204" pitchFamily="34" charset="0"/>
                <a:cs typeface="Arial" panose="020B0604020202020204" pitchFamily="34" charset="0"/>
              </a:rPr>
              <a:t>The disobedient are not enemies, but wayward  sheep to be sought after and brought back to the fold via repentance.</a:t>
            </a:r>
            <a:endParaRPr lang="en-US" sz="16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150715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p:bldP spid="11" grpId="0"/>
      <p:bldP spid="1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2 Thessalonians</a:t>
            </a:r>
          </a:p>
        </p:txBody>
      </p:sp>
      <p:sp>
        <p:nvSpPr>
          <p:cNvPr id="3" name="Content Placeholder 2"/>
          <p:cNvSpPr>
            <a:spLocks noGrp="1"/>
          </p:cNvSpPr>
          <p:nvPr>
            <p:ph idx="1"/>
          </p:nvPr>
        </p:nvSpPr>
        <p:spPr/>
        <p:txBody>
          <a:bodyPr/>
          <a:lstStyle/>
          <a:p>
            <a:pPr>
              <a:buNone/>
            </a:pPr>
            <a:r>
              <a:rPr lang="en-US" dirty="0"/>
              <a:t>	    </a:t>
            </a:r>
            <a:r>
              <a:rPr lang="en-US" sz="2400" b="1" dirty="0"/>
              <a:t> </a:t>
            </a:r>
            <a:endParaRPr lang="en-US" sz="1800" b="1" dirty="0"/>
          </a:p>
        </p:txBody>
      </p:sp>
      <p:sp>
        <p:nvSpPr>
          <p:cNvPr id="133" name="Footer Placeholder 132"/>
          <p:cNvSpPr>
            <a:spLocks noGrp="1"/>
          </p:cNvSpPr>
          <p:nvPr>
            <p:ph type="ftr" sz="quarter" idx="11"/>
          </p:nvPr>
        </p:nvSpPr>
        <p:spPr/>
        <p:txBody>
          <a:bodyPr/>
          <a:lstStyle/>
          <a:p>
            <a:r>
              <a:rPr lang="en-US" sz="1050" dirty="0"/>
              <a:t>                                     Modified From God's Masterwork - Swindoll</a:t>
            </a:r>
          </a:p>
        </p:txBody>
      </p:sp>
      <p:cxnSp>
        <p:nvCxnSpPr>
          <p:cNvPr id="5" name="Straight Connector 4"/>
          <p:cNvCxnSpPr/>
          <p:nvPr/>
        </p:nvCxnSpPr>
        <p:spPr>
          <a:xfrm rot="5400000">
            <a:off x="-266700" y="2781300"/>
            <a:ext cx="2895600" cy="2286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7239000" y="2667000"/>
            <a:ext cx="2819400" cy="2286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1066800" y="4267200"/>
            <a:ext cx="31242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5400000">
            <a:off x="-76200" y="5410200"/>
            <a:ext cx="22860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7391400" y="5410200"/>
            <a:ext cx="22860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1066800" y="6553200"/>
            <a:ext cx="7467600" cy="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0" y="5029200"/>
            <a:ext cx="85344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0" y="5486400"/>
            <a:ext cx="85344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5" name="TextBox 74"/>
          <p:cNvSpPr txBox="1"/>
          <p:nvPr/>
        </p:nvSpPr>
        <p:spPr>
          <a:xfrm>
            <a:off x="1447800" y="3505200"/>
            <a:ext cx="1447800" cy="400110"/>
          </a:xfrm>
          <a:prstGeom prst="rect">
            <a:avLst/>
          </a:prstGeom>
          <a:noFill/>
        </p:spPr>
        <p:txBody>
          <a:bodyPr wrap="square" rtlCol="0">
            <a:spAutoFit/>
          </a:bodyPr>
          <a:lstStyle/>
          <a:p>
            <a:r>
              <a:rPr lang="en-US" sz="2000" b="1" dirty="0"/>
              <a:t> </a:t>
            </a:r>
          </a:p>
        </p:txBody>
      </p:sp>
      <p:sp>
        <p:nvSpPr>
          <p:cNvPr id="77" name="TextBox 76"/>
          <p:cNvSpPr txBox="1"/>
          <p:nvPr/>
        </p:nvSpPr>
        <p:spPr>
          <a:xfrm>
            <a:off x="6477000" y="3429000"/>
            <a:ext cx="1371600" cy="369332"/>
          </a:xfrm>
          <a:prstGeom prst="rect">
            <a:avLst/>
          </a:prstGeom>
          <a:noFill/>
        </p:spPr>
        <p:txBody>
          <a:bodyPr wrap="square" rtlCol="0">
            <a:spAutoFit/>
          </a:bodyPr>
          <a:lstStyle/>
          <a:p>
            <a:r>
              <a:rPr lang="en-US" b="1" dirty="0"/>
              <a:t> </a:t>
            </a:r>
          </a:p>
        </p:txBody>
      </p:sp>
      <p:sp>
        <p:nvSpPr>
          <p:cNvPr id="84" name="TextBox 83"/>
          <p:cNvSpPr txBox="1"/>
          <p:nvPr/>
        </p:nvSpPr>
        <p:spPr>
          <a:xfrm flipV="1">
            <a:off x="1143000" y="4255532"/>
            <a:ext cx="2743200" cy="369332"/>
          </a:xfrm>
          <a:prstGeom prst="rect">
            <a:avLst/>
          </a:prstGeom>
          <a:noFill/>
        </p:spPr>
        <p:txBody>
          <a:bodyPr wrap="square" rtlCol="0">
            <a:spAutoFit/>
          </a:bodyPr>
          <a:lstStyle/>
          <a:p>
            <a:r>
              <a:rPr lang="en-US" b="1" dirty="0"/>
              <a:t>    </a:t>
            </a:r>
          </a:p>
        </p:txBody>
      </p:sp>
      <p:sp>
        <p:nvSpPr>
          <p:cNvPr id="99" name="TextBox 98"/>
          <p:cNvSpPr txBox="1"/>
          <p:nvPr/>
        </p:nvSpPr>
        <p:spPr>
          <a:xfrm>
            <a:off x="-228600" y="5029200"/>
            <a:ext cx="1676400" cy="307777"/>
          </a:xfrm>
          <a:prstGeom prst="rect">
            <a:avLst/>
          </a:prstGeom>
          <a:noFill/>
        </p:spPr>
        <p:txBody>
          <a:bodyPr wrap="square" rtlCol="0">
            <a:spAutoFit/>
          </a:bodyPr>
          <a:lstStyle/>
          <a:p>
            <a:r>
              <a:rPr lang="en-US" sz="1400" b="1" i="1" dirty="0"/>
              <a:t>       </a:t>
            </a:r>
          </a:p>
        </p:txBody>
      </p:sp>
      <p:sp>
        <p:nvSpPr>
          <p:cNvPr id="100" name="TextBox 99"/>
          <p:cNvSpPr txBox="1"/>
          <p:nvPr/>
        </p:nvSpPr>
        <p:spPr>
          <a:xfrm>
            <a:off x="0" y="5486400"/>
            <a:ext cx="1600200" cy="307777"/>
          </a:xfrm>
          <a:prstGeom prst="rect">
            <a:avLst/>
          </a:prstGeom>
          <a:noFill/>
        </p:spPr>
        <p:txBody>
          <a:bodyPr wrap="square" rtlCol="0">
            <a:spAutoFit/>
          </a:bodyPr>
          <a:lstStyle/>
          <a:p>
            <a:r>
              <a:rPr lang="en-US" sz="1400" b="1" i="1" dirty="0"/>
              <a:t> </a:t>
            </a:r>
          </a:p>
        </p:txBody>
      </p:sp>
      <p:sp>
        <p:nvSpPr>
          <p:cNvPr id="56" name="TextBox 55"/>
          <p:cNvSpPr txBox="1"/>
          <p:nvPr/>
        </p:nvSpPr>
        <p:spPr>
          <a:xfrm>
            <a:off x="1447800" y="1447800"/>
            <a:ext cx="2286000" cy="646331"/>
          </a:xfrm>
          <a:prstGeom prst="rect">
            <a:avLst/>
          </a:prstGeom>
          <a:noFill/>
        </p:spPr>
        <p:txBody>
          <a:bodyPr wrap="square" rtlCol="0">
            <a:spAutoFit/>
          </a:bodyPr>
          <a:lstStyle/>
          <a:p>
            <a:r>
              <a:rPr lang="en-US" dirty="0"/>
              <a:t>    </a:t>
            </a:r>
            <a:r>
              <a:rPr lang="en-US" b="1" dirty="0"/>
              <a:t> </a:t>
            </a:r>
          </a:p>
          <a:p>
            <a:r>
              <a:rPr lang="en-US" b="1" dirty="0"/>
              <a:t>             </a:t>
            </a:r>
            <a:endParaRPr lang="en-US" dirty="0"/>
          </a:p>
        </p:txBody>
      </p:sp>
      <p:sp>
        <p:nvSpPr>
          <p:cNvPr id="83" name="TextBox 82"/>
          <p:cNvSpPr txBox="1"/>
          <p:nvPr/>
        </p:nvSpPr>
        <p:spPr>
          <a:xfrm rot="10800000" flipV="1">
            <a:off x="0" y="5898921"/>
            <a:ext cx="1219200" cy="307777"/>
          </a:xfrm>
          <a:prstGeom prst="rect">
            <a:avLst/>
          </a:prstGeom>
          <a:noFill/>
        </p:spPr>
        <p:txBody>
          <a:bodyPr wrap="square" rtlCol="0">
            <a:spAutoFit/>
          </a:bodyPr>
          <a:lstStyle/>
          <a:p>
            <a:r>
              <a:rPr lang="en-US" sz="1400" b="1" i="1" dirty="0"/>
              <a:t>  </a:t>
            </a:r>
          </a:p>
        </p:txBody>
      </p:sp>
      <p:sp>
        <p:nvSpPr>
          <p:cNvPr id="110" name="TextBox 109"/>
          <p:cNvSpPr txBox="1"/>
          <p:nvPr/>
        </p:nvSpPr>
        <p:spPr>
          <a:xfrm>
            <a:off x="1524000" y="3505200"/>
            <a:ext cx="1305165" cy="307777"/>
          </a:xfrm>
          <a:prstGeom prst="rect">
            <a:avLst/>
          </a:prstGeom>
          <a:noFill/>
        </p:spPr>
        <p:txBody>
          <a:bodyPr wrap="square" rtlCol="0">
            <a:spAutoFit/>
          </a:bodyPr>
          <a:lstStyle/>
          <a:p>
            <a:r>
              <a:rPr lang="en-US" sz="1400" dirty="0"/>
              <a:t>  </a:t>
            </a:r>
          </a:p>
        </p:txBody>
      </p:sp>
      <p:sp>
        <p:nvSpPr>
          <p:cNvPr id="71" name="TextBox 70"/>
          <p:cNvSpPr txBox="1"/>
          <p:nvPr/>
        </p:nvSpPr>
        <p:spPr>
          <a:xfrm>
            <a:off x="0" y="4648200"/>
            <a:ext cx="1676400" cy="338554"/>
          </a:xfrm>
          <a:prstGeom prst="rect">
            <a:avLst/>
          </a:prstGeom>
          <a:noFill/>
        </p:spPr>
        <p:txBody>
          <a:bodyPr wrap="square" rtlCol="0">
            <a:spAutoFit/>
          </a:bodyPr>
          <a:lstStyle/>
          <a:p>
            <a:r>
              <a:rPr lang="en-US" sz="1600" b="1" i="1" dirty="0"/>
              <a:t>    </a:t>
            </a:r>
            <a:endParaRPr lang="en-US" b="1" i="1" dirty="0"/>
          </a:p>
        </p:txBody>
      </p:sp>
      <p:sp>
        <p:nvSpPr>
          <p:cNvPr id="115" name="TextBox 114"/>
          <p:cNvSpPr txBox="1"/>
          <p:nvPr/>
        </p:nvSpPr>
        <p:spPr>
          <a:xfrm>
            <a:off x="1143000" y="3886200"/>
            <a:ext cx="1905000" cy="369332"/>
          </a:xfrm>
          <a:prstGeom prst="rect">
            <a:avLst/>
          </a:prstGeom>
          <a:noFill/>
        </p:spPr>
        <p:txBody>
          <a:bodyPr wrap="square" rtlCol="0">
            <a:spAutoFit/>
          </a:bodyPr>
          <a:lstStyle/>
          <a:p>
            <a:r>
              <a:rPr lang="en-US" dirty="0"/>
              <a:t>          </a:t>
            </a:r>
            <a:r>
              <a:rPr lang="en-US" sz="1600" dirty="0"/>
              <a:t>Chapter 1</a:t>
            </a:r>
          </a:p>
        </p:txBody>
      </p:sp>
      <p:sp>
        <p:nvSpPr>
          <p:cNvPr id="118" name="TextBox 117"/>
          <p:cNvSpPr txBox="1"/>
          <p:nvPr/>
        </p:nvSpPr>
        <p:spPr>
          <a:xfrm>
            <a:off x="3733800" y="3886200"/>
            <a:ext cx="1828800" cy="338554"/>
          </a:xfrm>
          <a:prstGeom prst="rect">
            <a:avLst/>
          </a:prstGeom>
          <a:noFill/>
        </p:spPr>
        <p:txBody>
          <a:bodyPr wrap="square" rtlCol="0">
            <a:spAutoFit/>
          </a:bodyPr>
          <a:lstStyle/>
          <a:p>
            <a:r>
              <a:rPr lang="en-US" sz="1600" dirty="0"/>
              <a:t>         Chapter 2</a:t>
            </a:r>
          </a:p>
        </p:txBody>
      </p:sp>
      <p:sp>
        <p:nvSpPr>
          <p:cNvPr id="132" name="TextBox 131"/>
          <p:cNvSpPr txBox="1"/>
          <p:nvPr/>
        </p:nvSpPr>
        <p:spPr>
          <a:xfrm>
            <a:off x="1676400" y="4038600"/>
            <a:ext cx="1676400" cy="369332"/>
          </a:xfrm>
          <a:prstGeom prst="rect">
            <a:avLst/>
          </a:prstGeom>
          <a:noFill/>
        </p:spPr>
        <p:txBody>
          <a:bodyPr wrap="square" rtlCol="0">
            <a:spAutoFit/>
          </a:bodyPr>
          <a:lstStyle/>
          <a:p>
            <a:r>
              <a:rPr lang="en-US" dirty="0"/>
              <a:t>           </a:t>
            </a:r>
          </a:p>
        </p:txBody>
      </p:sp>
      <p:sp>
        <p:nvSpPr>
          <p:cNvPr id="144" name="TextBox 143"/>
          <p:cNvSpPr txBox="1"/>
          <p:nvPr/>
        </p:nvSpPr>
        <p:spPr>
          <a:xfrm>
            <a:off x="5486400" y="4038600"/>
            <a:ext cx="2362200" cy="369332"/>
          </a:xfrm>
          <a:prstGeom prst="rect">
            <a:avLst/>
          </a:prstGeom>
          <a:noFill/>
        </p:spPr>
        <p:txBody>
          <a:bodyPr wrap="square" rtlCol="0">
            <a:spAutoFit/>
          </a:bodyPr>
          <a:lstStyle/>
          <a:p>
            <a:r>
              <a:rPr lang="en-US" dirty="0"/>
              <a:t>       </a:t>
            </a:r>
          </a:p>
        </p:txBody>
      </p:sp>
      <p:sp>
        <p:nvSpPr>
          <p:cNvPr id="145" name="TextBox 144"/>
          <p:cNvSpPr txBox="1"/>
          <p:nvPr/>
        </p:nvSpPr>
        <p:spPr>
          <a:xfrm>
            <a:off x="3276600" y="1524000"/>
            <a:ext cx="1676400" cy="369332"/>
          </a:xfrm>
          <a:prstGeom prst="rect">
            <a:avLst/>
          </a:prstGeom>
          <a:noFill/>
        </p:spPr>
        <p:txBody>
          <a:bodyPr wrap="square" rtlCol="0">
            <a:spAutoFit/>
          </a:bodyPr>
          <a:lstStyle/>
          <a:p>
            <a:r>
              <a:rPr lang="en-US" b="1" dirty="0"/>
              <a:t>                        </a:t>
            </a:r>
            <a:endParaRPr lang="en-US" b="1" i="1" dirty="0"/>
          </a:p>
        </p:txBody>
      </p:sp>
      <p:sp>
        <p:nvSpPr>
          <p:cNvPr id="146" name="TextBox 145"/>
          <p:cNvSpPr txBox="1"/>
          <p:nvPr/>
        </p:nvSpPr>
        <p:spPr>
          <a:xfrm>
            <a:off x="5562600" y="1524000"/>
            <a:ext cx="2286000" cy="369332"/>
          </a:xfrm>
          <a:prstGeom prst="rect">
            <a:avLst/>
          </a:prstGeom>
          <a:noFill/>
        </p:spPr>
        <p:txBody>
          <a:bodyPr wrap="square" rtlCol="0">
            <a:spAutoFit/>
          </a:bodyPr>
          <a:lstStyle/>
          <a:p>
            <a:r>
              <a:rPr lang="en-US" b="1" i="1" dirty="0"/>
              <a:t>         </a:t>
            </a:r>
          </a:p>
        </p:txBody>
      </p:sp>
      <p:sp>
        <p:nvSpPr>
          <p:cNvPr id="147" name="TextBox 146"/>
          <p:cNvSpPr txBox="1"/>
          <p:nvPr/>
        </p:nvSpPr>
        <p:spPr>
          <a:xfrm rot="294979">
            <a:off x="365490" y="2226941"/>
            <a:ext cx="461665" cy="1436132"/>
          </a:xfrm>
          <a:prstGeom prst="rect">
            <a:avLst/>
          </a:prstGeom>
          <a:noFill/>
        </p:spPr>
        <p:txBody>
          <a:bodyPr vert="vert270" wrap="square" rtlCol="0">
            <a:spAutoFit/>
          </a:bodyPr>
          <a:lstStyle/>
          <a:p>
            <a:r>
              <a:rPr lang="en-US" dirty="0"/>
              <a:t> </a:t>
            </a:r>
          </a:p>
        </p:txBody>
      </p:sp>
      <p:sp>
        <p:nvSpPr>
          <p:cNvPr id="155" name="TextBox 154"/>
          <p:cNvSpPr txBox="1"/>
          <p:nvPr/>
        </p:nvSpPr>
        <p:spPr>
          <a:xfrm>
            <a:off x="6629400" y="2057400"/>
            <a:ext cx="1600200" cy="338554"/>
          </a:xfrm>
          <a:prstGeom prst="rect">
            <a:avLst/>
          </a:prstGeom>
          <a:noFill/>
        </p:spPr>
        <p:txBody>
          <a:bodyPr wrap="square" rtlCol="0">
            <a:spAutoFit/>
          </a:bodyPr>
          <a:lstStyle/>
          <a:p>
            <a:r>
              <a:rPr lang="en-US" sz="1600" dirty="0"/>
              <a:t> </a:t>
            </a:r>
          </a:p>
        </p:txBody>
      </p:sp>
      <p:sp>
        <p:nvSpPr>
          <p:cNvPr id="188" name="TextBox 187"/>
          <p:cNvSpPr txBox="1"/>
          <p:nvPr/>
        </p:nvSpPr>
        <p:spPr>
          <a:xfrm>
            <a:off x="5257800" y="4343400"/>
            <a:ext cx="2819400" cy="369332"/>
          </a:xfrm>
          <a:prstGeom prst="rect">
            <a:avLst/>
          </a:prstGeom>
          <a:noFill/>
        </p:spPr>
        <p:txBody>
          <a:bodyPr wrap="square" rtlCol="0">
            <a:spAutoFit/>
          </a:bodyPr>
          <a:lstStyle/>
          <a:p>
            <a:r>
              <a:rPr lang="en-US" dirty="0"/>
              <a:t> </a:t>
            </a:r>
          </a:p>
        </p:txBody>
      </p:sp>
      <p:cxnSp>
        <p:nvCxnSpPr>
          <p:cNvPr id="53" name="Straight Connector 52"/>
          <p:cNvCxnSpPr/>
          <p:nvPr/>
        </p:nvCxnSpPr>
        <p:spPr>
          <a:xfrm rot="5400000">
            <a:off x="2247900" y="2705100"/>
            <a:ext cx="2743200" cy="228600"/>
          </a:xfrm>
          <a:prstGeom prst="line">
            <a:avLst/>
          </a:prstGeom>
          <a:ln w="76200">
            <a:solidFill>
              <a:schemeClr val="accent1"/>
            </a:solidFill>
            <a:prstDash val="solid"/>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5400000">
            <a:off x="4610100" y="2705100"/>
            <a:ext cx="2743200" cy="228600"/>
          </a:xfrm>
          <a:prstGeom prst="line">
            <a:avLst/>
          </a:prstGeom>
          <a:ln w="76200">
            <a:solidFill>
              <a:schemeClr val="accent1"/>
            </a:solidFill>
            <a:prstDash val="solid"/>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0800000">
            <a:off x="4191000" y="4267200"/>
            <a:ext cx="43434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a:off x="0" y="4648200"/>
            <a:ext cx="85344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a:off x="0" y="5791200"/>
            <a:ext cx="85344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52" name="TextBox 51"/>
          <p:cNvSpPr txBox="1"/>
          <p:nvPr/>
        </p:nvSpPr>
        <p:spPr>
          <a:xfrm>
            <a:off x="6477000" y="3886200"/>
            <a:ext cx="2057400" cy="338554"/>
          </a:xfrm>
          <a:prstGeom prst="rect">
            <a:avLst/>
          </a:prstGeom>
          <a:noFill/>
        </p:spPr>
        <p:txBody>
          <a:bodyPr wrap="square" rtlCol="0">
            <a:spAutoFit/>
          </a:bodyPr>
          <a:lstStyle/>
          <a:p>
            <a:r>
              <a:rPr lang="en-US" sz="1600" dirty="0"/>
              <a:t>     Chapter 3</a:t>
            </a:r>
          </a:p>
        </p:txBody>
      </p:sp>
      <p:cxnSp>
        <p:nvCxnSpPr>
          <p:cNvPr id="104" name="Straight Connector 103"/>
          <p:cNvCxnSpPr/>
          <p:nvPr/>
        </p:nvCxnSpPr>
        <p:spPr>
          <a:xfrm rot="5400000">
            <a:off x="5105400" y="5029200"/>
            <a:ext cx="15240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43200" y="5029200"/>
            <a:ext cx="1524000"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45" name="TextBox 44"/>
          <p:cNvSpPr txBox="1"/>
          <p:nvPr/>
        </p:nvSpPr>
        <p:spPr>
          <a:xfrm>
            <a:off x="568931" y="391976"/>
            <a:ext cx="1684819" cy="877163"/>
          </a:xfrm>
          <a:prstGeom prst="rect">
            <a:avLst/>
          </a:prstGeom>
          <a:solidFill>
            <a:schemeClr val="accent1"/>
          </a:solidFill>
        </p:spPr>
        <p:txBody>
          <a:bodyPr wrap="square" rtlCol="0">
            <a:spAutoFit/>
          </a:bodyPr>
          <a:lstStyle/>
          <a:p>
            <a:pPr algn="ctr"/>
            <a:r>
              <a:rPr lang="en-US" sz="1700" b="1" dirty="0"/>
              <a:t>51 A.D. </a:t>
            </a:r>
          </a:p>
          <a:p>
            <a:pPr algn="ctr"/>
            <a:r>
              <a:rPr lang="en-US" sz="1700" b="1" dirty="0"/>
              <a:t>6 months after 1 Thess.  </a:t>
            </a:r>
          </a:p>
        </p:txBody>
      </p:sp>
      <p:sp>
        <p:nvSpPr>
          <p:cNvPr id="46" name="TextBox 45"/>
          <p:cNvSpPr txBox="1"/>
          <p:nvPr/>
        </p:nvSpPr>
        <p:spPr>
          <a:xfrm>
            <a:off x="1219200" y="1524000"/>
            <a:ext cx="2798984" cy="584775"/>
          </a:xfrm>
          <a:prstGeom prst="rect">
            <a:avLst/>
          </a:prstGeom>
          <a:noFill/>
        </p:spPr>
        <p:txBody>
          <a:bodyPr wrap="square" rtlCol="0">
            <a:spAutoFit/>
          </a:bodyPr>
          <a:lstStyle/>
          <a:p>
            <a:r>
              <a:rPr lang="en-US" sz="1600" dirty="0">
                <a:latin typeface="Arial Black" pitchFamily="34" charset="0"/>
              </a:rPr>
              <a:t> Affirmation Amidst</a:t>
            </a:r>
          </a:p>
          <a:p>
            <a:r>
              <a:rPr lang="en-US" sz="1600" dirty="0">
                <a:latin typeface="Arial Black" pitchFamily="34" charset="0"/>
              </a:rPr>
              <a:t>         Affliction</a:t>
            </a:r>
          </a:p>
        </p:txBody>
      </p:sp>
      <p:sp>
        <p:nvSpPr>
          <p:cNvPr id="48" name="TextBox 47"/>
          <p:cNvSpPr txBox="1"/>
          <p:nvPr/>
        </p:nvSpPr>
        <p:spPr>
          <a:xfrm>
            <a:off x="3886200" y="1524000"/>
            <a:ext cx="1934825" cy="584775"/>
          </a:xfrm>
          <a:prstGeom prst="rect">
            <a:avLst/>
          </a:prstGeom>
          <a:noFill/>
        </p:spPr>
        <p:txBody>
          <a:bodyPr wrap="none" rtlCol="0">
            <a:spAutoFit/>
          </a:bodyPr>
          <a:lstStyle/>
          <a:p>
            <a:r>
              <a:rPr lang="en-US" sz="1600" dirty="0">
                <a:latin typeface="Arial Black" pitchFamily="34" charset="0"/>
              </a:rPr>
              <a:t>  Explanation of</a:t>
            </a:r>
          </a:p>
          <a:p>
            <a:r>
              <a:rPr lang="en-US" sz="1600" dirty="0">
                <a:latin typeface="Arial Black" pitchFamily="34" charset="0"/>
              </a:rPr>
              <a:t>      Prophecy</a:t>
            </a:r>
          </a:p>
        </p:txBody>
      </p:sp>
      <p:sp>
        <p:nvSpPr>
          <p:cNvPr id="49" name="TextBox 48"/>
          <p:cNvSpPr txBox="1"/>
          <p:nvPr/>
        </p:nvSpPr>
        <p:spPr>
          <a:xfrm>
            <a:off x="6019800" y="1524000"/>
            <a:ext cx="2940572" cy="584775"/>
          </a:xfrm>
          <a:prstGeom prst="rect">
            <a:avLst/>
          </a:prstGeom>
          <a:noFill/>
        </p:spPr>
        <p:txBody>
          <a:bodyPr wrap="square" rtlCol="0">
            <a:spAutoFit/>
          </a:bodyPr>
          <a:lstStyle/>
          <a:p>
            <a:r>
              <a:rPr lang="en-US" sz="1600" dirty="0">
                <a:latin typeface="Arial Black" pitchFamily="34" charset="0"/>
              </a:rPr>
              <a:t>       Clarification</a:t>
            </a:r>
          </a:p>
          <a:p>
            <a:r>
              <a:rPr lang="en-US" sz="1600" dirty="0">
                <a:latin typeface="Arial Black" pitchFamily="34" charset="0"/>
              </a:rPr>
              <a:t>  Regarding Response</a:t>
            </a:r>
          </a:p>
        </p:txBody>
      </p:sp>
      <p:sp>
        <p:nvSpPr>
          <p:cNvPr id="50" name="TextBox 49"/>
          <p:cNvSpPr txBox="1"/>
          <p:nvPr/>
        </p:nvSpPr>
        <p:spPr>
          <a:xfrm>
            <a:off x="1295400" y="2057400"/>
            <a:ext cx="2627861" cy="2246769"/>
          </a:xfrm>
          <a:prstGeom prst="rect">
            <a:avLst/>
          </a:prstGeom>
          <a:noFill/>
        </p:spPr>
        <p:txBody>
          <a:bodyPr wrap="square" rtlCol="0">
            <a:spAutoFit/>
          </a:bodyPr>
          <a:lstStyle/>
          <a:p>
            <a:r>
              <a:rPr lang="en-US" sz="1400" i="1" dirty="0"/>
              <a:t>“We ought always to give </a:t>
            </a:r>
          </a:p>
          <a:p>
            <a:r>
              <a:rPr lang="en-US" sz="1400" i="1" dirty="0"/>
              <a:t>thanks to God for you.” (1:3)</a:t>
            </a:r>
            <a:br>
              <a:rPr lang="en-US" sz="1400" i="1" dirty="0"/>
            </a:br>
            <a:endParaRPr lang="en-US" sz="1400" i="1" dirty="0"/>
          </a:p>
          <a:p>
            <a:r>
              <a:rPr lang="en-US" sz="1400" i="1" dirty="0"/>
              <a:t>“We…speak proudly of you</a:t>
            </a:r>
          </a:p>
          <a:p>
            <a:r>
              <a:rPr lang="en-US" sz="1400" i="1" dirty="0"/>
              <a:t>for your perseverance and</a:t>
            </a:r>
          </a:p>
          <a:p>
            <a:r>
              <a:rPr lang="en-US" sz="1400" i="1" dirty="0"/>
              <a:t>faith” (1:4)</a:t>
            </a:r>
            <a:br>
              <a:rPr lang="en-US" sz="1400" i="1" dirty="0"/>
            </a:br>
            <a:endParaRPr lang="en-US" sz="1400" i="1" dirty="0"/>
          </a:p>
          <a:p>
            <a:r>
              <a:rPr lang="en-US" sz="1400" i="1" dirty="0"/>
              <a:t>“We pray for you always”</a:t>
            </a:r>
          </a:p>
          <a:p>
            <a:r>
              <a:rPr lang="en-US" sz="1400" i="1" dirty="0"/>
              <a:t>                                   (1:11)</a:t>
            </a:r>
            <a:br>
              <a:rPr lang="en-US" sz="1400" i="1" dirty="0"/>
            </a:br>
            <a:endParaRPr lang="en-US" sz="1400" i="1" dirty="0"/>
          </a:p>
        </p:txBody>
      </p:sp>
      <p:sp>
        <p:nvSpPr>
          <p:cNvPr id="51" name="TextBox 50"/>
          <p:cNvSpPr txBox="1"/>
          <p:nvPr/>
        </p:nvSpPr>
        <p:spPr>
          <a:xfrm>
            <a:off x="3657600" y="2057401"/>
            <a:ext cx="2362200" cy="3046988"/>
          </a:xfrm>
          <a:prstGeom prst="rect">
            <a:avLst/>
          </a:prstGeom>
          <a:noFill/>
        </p:spPr>
        <p:txBody>
          <a:bodyPr wrap="square" rtlCol="0">
            <a:spAutoFit/>
          </a:bodyPr>
          <a:lstStyle/>
          <a:p>
            <a:r>
              <a:rPr lang="en-US" sz="1600" i="1" dirty="0"/>
              <a:t>“Let no one in any way</a:t>
            </a:r>
          </a:p>
          <a:p>
            <a:r>
              <a:rPr lang="en-US" sz="1600" i="1" dirty="0"/>
              <a:t>deceive you.” (2:3)</a:t>
            </a:r>
            <a:br>
              <a:rPr lang="en-US" sz="1600" i="1" dirty="0"/>
            </a:br>
            <a:br>
              <a:rPr lang="en-US" sz="1600" i="1" dirty="0"/>
            </a:br>
            <a:r>
              <a:rPr lang="en-US" sz="1600" dirty="0"/>
              <a:t>There will be apostasy and lawlessness…</a:t>
            </a:r>
            <a:br>
              <a:rPr lang="en-US" sz="1600" dirty="0"/>
            </a:br>
            <a:br>
              <a:rPr lang="en-US" sz="1600" dirty="0"/>
            </a:br>
            <a:br>
              <a:rPr lang="en-US" sz="1600" dirty="0"/>
            </a:br>
            <a:br>
              <a:rPr lang="en-US" sz="1600" dirty="0"/>
            </a:br>
            <a:br>
              <a:rPr lang="en-US" sz="1600" dirty="0"/>
            </a:br>
            <a:endParaRPr lang="en-US" sz="1600" dirty="0"/>
          </a:p>
          <a:p>
            <a:endParaRPr lang="en-US" sz="1600" i="1" dirty="0"/>
          </a:p>
          <a:p>
            <a:endParaRPr lang="en-US" sz="1600" i="1" dirty="0"/>
          </a:p>
        </p:txBody>
      </p:sp>
      <p:sp>
        <p:nvSpPr>
          <p:cNvPr id="55" name="TextBox 54"/>
          <p:cNvSpPr txBox="1"/>
          <p:nvPr/>
        </p:nvSpPr>
        <p:spPr>
          <a:xfrm>
            <a:off x="3429000" y="3505200"/>
            <a:ext cx="2895600" cy="338554"/>
          </a:xfrm>
          <a:prstGeom prst="rect">
            <a:avLst/>
          </a:prstGeom>
          <a:noFill/>
        </p:spPr>
        <p:txBody>
          <a:bodyPr wrap="square" rtlCol="0">
            <a:spAutoFit/>
          </a:bodyPr>
          <a:lstStyle/>
          <a:p>
            <a:r>
              <a:rPr lang="en-US" sz="1600" dirty="0"/>
              <a:t> “</a:t>
            </a:r>
            <a:r>
              <a:rPr lang="en-US" sz="1600" i="1" dirty="0"/>
              <a:t>So then…stand firm” (2:15) </a:t>
            </a:r>
            <a:endParaRPr lang="en-US" sz="1600" dirty="0"/>
          </a:p>
        </p:txBody>
      </p:sp>
      <p:sp>
        <p:nvSpPr>
          <p:cNvPr id="58" name="TextBox 57"/>
          <p:cNvSpPr txBox="1"/>
          <p:nvPr/>
        </p:nvSpPr>
        <p:spPr>
          <a:xfrm>
            <a:off x="5943600" y="2133600"/>
            <a:ext cx="2633001" cy="584775"/>
          </a:xfrm>
          <a:prstGeom prst="rect">
            <a:avLst/>
          </a:prstGeom>
          <a:noFill/>
        </p:spPr>
        <p:txBody>
          <a:bodyPr wrap="square" rtlCol="0">
            <a:spAutoFit/>
          </a:bodyPr>
          <a:lstStyle/>
          <a:p>
            <a:r>
              <a:rPr lang="en-US" sz="1600" i="1" dirty="0"/>
              <a:t>“We command you.” (3:6)</a:t>
            </a:r>
            <a:br>
              <a:rPr lang="en-US" sz="1600" i="1" dirty="0"/>
            </a:br>
            <a:endParaRPr lang="en-US" sz="1600" i="1" dirty="0"/>
          </a:p>
        </p:txBody>
      </p:sp>
      <p:sp>
        <p:nvSpPr>
          <p:cNvPr id="59" name="TextBox 58"/>
          <p:cNvSpPr txBox="1"/>
          <p:nvPr/>
        </p:nvSpPr>
        <p:spPr>
          <a:xfrm>
            <a:off x="5943600" y="2514600"/>
            <a:ext cx="2853589" cy="1323439"/>
          </a:xfrm>
          <a:prstGeom prst="rect">
            <a:avLst/>
          </a:prstGeom>
          <a:noFill/>
        </p:spPr>
        <p:txBody>
          <a:bodyPr wrap="square" rtlCol="0">
            <a:spAutoFit/>
          </a:bodyPr>
          <a:lstStyle/>
          <a:p>
            <a:r>
              <a:rPr lang="en-US" sz="1600" i="1" dirty="0"/>
              <a:t> If anyone does not obey (3:14)</a:t>
            </a:r>
            <a:br>
              <a:rPr lang="en-US" sz="1600" i="1" dirty="0"/>
            </a:br>
            <a:endParaRPr lang="en-US" sz="1600" i="1" dirty="0"/>
          </a:p>
          <a:p>
            <a:r>
              <a:rPr lang="en-US" sz="1600" i="1" dirty="0"/>
              <a:t>“May the Lord of peace </a:t>
            </a:r>
          </a:p>
          <a:p>
            <a:r>
              <a:rPr lang="en-US" sz="1600" i="1" dirty="0"/>
              <a:t>Himself continually grant </a:t>
            </a:r>
          </a:p>
          <a:p>
            <a:r>
              <a:rPr lang="en-US" sz="1600" i="1" dirty="0"/>
              <a:t>you peace.” (3:16)</a:t>
            </a:r>
          </a:p>
        </p:txBody>
      </p:sp>
      <p:sp>
        <p:nvSpPr>
          <p:cNvPr id="62" name="TextBox 61"/>
          <p:cNvSpPr txBox="1"/>
          <p:nvPr/>
        </p:nvSpPr>
        <p:spPr>
          <a:xfrm>
            <a:off x="0" y="4267200"/>
            <a:ext cx="1143000" cy="338554"/>
          </a:xfrm>
          <a:prstGeom prst="rect">
            <a:avLst/>
          </a:prstGeom>
          <a:noFill/>
        </p:spPr>
        <p:txBody>
          <a:bodyPr wrap="square" rtlCol="0">
            <a:spAutoFit/>
          </a:bodyPr>
          <a:lstStyle/>
          <a:p>
            <a:r>
              <a:rPr lang="en-US" sz="1600" b="1" dirty="0"/>
              <a:t>Question</a:t>
            </a:r>
          </a:p>
        </p:txBody>
      </p:sp>
      <p:sp>
        <p:nvSpPr>
          <p:cNvPr id="63" name="TextBox 62"/>
          <p:cNvSpPr txBox="1"/>
          <p:nvPr/>
        </p:nvSpPr>
        <p:spPr>
          <a:xfrm>
            <a:off x="0" y="4724400"/>
            <a:ext cx="1137863" cy="338554"/>
          </a:xfrm>
          <a:prstGeom prst="rect">
            <a:avLst/>
          </a:prstGeom>
          <a:noFill/>
        </p:spPr>
        <p:txBody>
          <a:bodyPr wrap="square" rtlCol="0">
            <a:spAutoFit/>
          </a:bodyPr>
          <a:lstStyle/>
          <a:p>
            <a:r>
              <a:rPr lang="en-US" sz="1600" b="1" dirty="0"/>
              <a:t>Contrasts</a:t>
            </a:r>
          </a:p>
        </p:txBody>
      </p:sp>
      <p:sp>
        <p:nvSpPr>
          <p:cNvPr id="64" name="TextBox 63"/>
          <p:cNvSpPr txBox="1"/>
          <p:nvPr/>
        </p:nvSpPr>
        <p:spPr>
          <a:xfrm>
            <a:off x="-152400" y="5105400"/>
            <a:ext cx="1332851" cy="338554"/>
          </a:xfrm>
          <a:prstGeom prst="rect">
            <a:avLst/>
          </a:prstGeom>
          <a:noFill/>
        </p:spPr>
        <p:txBody>
          <a:bodyPr wrap="square" rtlCol="0">
            <a:spAutoFit/>
          </a:bodyPr>
          <a:lstStyle/>
          <a:p>
            <a:r>
              <a:rPr lang="en-US" sz="1600" b="1" dirty="0"/>
              <a:t>   Statement</a:t>
            </a:r>
          </a:p>
        </p:txBody>
      </p:sp>
      <p:sp>
        <p:nvSpPr>
          <p:cNvPr id="65" name="TextBox 64"/>
          <p:cNvSpPr txBox="1"/>
          <p:nvPr/>
        </p:nvSpPr>
        <p:spPr>
          <a:xfrm>
            <a:off x="0" y="5410200"/>
            <a:ext cx="986167" cy="338554"/>
          </a:xfrm>
          <a:prstGeom prst="rect">
            <a:avLst/>
          </a:prstGeom>
          <a:noFill/>
        </p:spPr>
        <p:txBody>
          <a:bodyPr wrap="square" rtlCol="0">
            <a:spAutoFit/>
          </a:bodyPr>
          <a:lstStyle/>
          <a:p>
            <a:r>
              <a:rPr lang="en-US" sz="1600" b="1" dirty="0"/>
              <a:t>Emphasis</a:t>
            </a:r>
          </a:p>
        </p:txBody>
      </p:sp>
      <p:sp>
        <p:nvSpPr>
          <p:cNvPr id="66" name="TextBox 65"/>
          <p:cNvSpPr txBox="1"/>
          <p:nvPr/>
        </p:nvSpPr>
        <p:spPr>
          <a:xfrm>
            <a:off x="-304800" y="5791200"/>
            <a:ext cx="1560272" cy="338554"/>
          </a:xfrm>
          <a:prstGeom prst="rect">
            <a:avLst/>
          </a:prstGeom>
          <a:noFill/>
        </p:spPr>
        <p:txBody>
          <a:bodyPr wrap="square" rtlCol="0">
            <a:spAutoFit/>
          </a:bodyPr>
          <a:lstStyle/>
          <a:p>
            <a:r>
              <a:rPr lang="en-US" sz="1600" b="1" dirty="0"/>
              <a:t>      </a:t>
            </a:r>
            <a:r>
              <a:rPr lang="en-US" sz="1400" b="1" dirty="0"/>
              <a:t>Main Theme</a:t>
            </a:r>
          </a:p>
        </p:txBody>
      </p:sp>
      <p:cxnSp>
        <p:nvCxnSpPr>
          <p:cNvPr id="67" name="Straight Connector 66"/>
          <p:cNvCxnSpPr/>
          <p:nvPr/>
        </p:nvCxnSpPr>
        <p:spPr>
          <a:xfrm>
            <a:off x="0" y="6172200"/>
            <a:ext cx="85344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8" name="TextBox 67"/>
          <p:cNvSpPr txBox="1"/>
          <p:nvPr/>
        </p:nvSpPr>
        <p:spPr>
          <a:xfrm>
            <a:off x="-26076" y="6214647"/>
            <a:ext cx="1054776" cy="307777"/>
          </a:xfrm>
          <a:prstGeom prst="rect">
            <a:avLst/>
          </a:prstGeom>
          <a:noFill/>
        </p:spPr>
        <p:txBody>
          <a:bodyPr wrap="none" rtlCol="0">
            <a:spAutoFit/>
          </a:bodyPr>
          <a:lstStyle/>
          <a:p>
            <a:r>
              <a:rPr lang="en-US" sz="1400" b="1" dirty="0"/>
              <a:t>  Key Verses</a:t>
            </a:r>
          </a:p>
        </p:txBody>
      </p:sp>
      <p:sp>
        <p:nvSpPr>
          <p:cNvPr id="69" name="TextBox 68"/>
          <p:cNvSpPr txBox="1"/>
          <p:nvPr/>
        </p:nvSpPr>
        <p:spPr>
          <a:xfrm>
            <a:off x="1143000" y="4267200"/>
            <a:ext cx="2404452" cy="369332"/>
          </a:xfrm>
          <a:prstGeom prst="rect">
            <a:avLst/>
          </a:prstGeom>
          <a:noFill/>
        </p:spPr>
        <p:txBody>
          <a:bodyPr wrap="square" rtlCol="0">
            <a:spAutoFit/>
          </a:bodyPr>
          <a:lstStyle/>
          <a:p>
            <a:r>
              <a:rPr lang="en-US" dirty="0"/>
              <a:t>Why are we suffering?</a:t>
            </a:r>
          </a:p>
        </p:txBody>
      </p:sp>
      <p:sp>
        <p:nvSpPr>
          <p:cNvPr id="70" name="TextBox 69"/>
          <p:cNvSpPr txBox="1"/>
          <p:nvPr/>
        </p:nvSpPr>
        <p:spPr>
          <a:xfrm>
            <a:off x="3657600" y="4267200"/>
            <a:ext cx="1965090" cy="369332"/>
          </a:xfrm>
          <a:prstGeom prst="rect">
            <a:avLst/>
          </a:prstGeom>
          <a:noFill/>
        </p:spPr>
        <p:txBody>
          <a:bodyPr wrap="none" rtlCol="0">
            <a:spAutoFit/>
          </a:bodyPr>
          <a:lstStyle/>
          <a:p>
            <a:r>
              <a:rPr lang="en-US" dirty="0"/>
              <a:t>   What will occur?</a:t>
            </a:r>
          </a:p>
        </p:txBody>
      </p:sp>
      <p:sp>
        <p:nvSpPr>
          <p:cNvPr id="72" name="TextBox 71"/>
          <p:cNvSpPr txBox="1"/>
          <p:nvPr/>
        </p:nvSpPr>
        <p:spPr>
          <a:xfrm>
            <a:off x="6248400" y="4267200"/>
            <a:ext cx="2028273" cy="369332"/>
          </a:xfrm>
          <a:prstGeom prst="rect">
            <a:avLst/>
          </a:prstGeom>
          <a:noFill/>
        </p:spPr>
        <p:txBody>
          <a:bodyPr wrap="square" rtlCol="0">
            <a:spAutoFit/>
          </a:bodyPr>
          <a:lstStyle/>
          <a:p>
            <a:r>
              <a:rPr lang="en-US" dirty="0"/>
              <a:t>How do I respond?</a:t>
            </a:r>
          </a:p>
        </p:txBody>
      </p:sp>
      <p:sp>
        <p:nvSpPr>
          <p:cNvPr id="74" name="TextBox 73"/>
          <p:cNvSpPr txBox="1"/>
          <p:nvPr/>
        </p:nvSpPr>
        <p:spPr>
          <a:xfrm>
            <a:off x="1143000" y="4648200"/>
            <a:ext cx="2096279" cy="369332"/>
          </a:xfrm>
          <a:prstGeom prst="rect">
            <a:avLst/>
          </a:prstGeom>
          <a:noFill/>
        </p:spPr>
        <p:txBody>
          <a:bodyPr wrap="none" rtlCol="0">
            <a:spAutoFit/>
          </a:bodyPr>
          <a:lstStyle/>
          <a:p>
            <a:r>
              <a:rPr lang="en-US" dirty="0"/>
              <a:t>    Peace amidst pain</a:t>
            </a:r>
          </a:p>
        </p:txBody>
      </p:sp>
      <p:sp>
        <p:nvSpPr>
          <p:cNvPr id="76" name="TextBox 75"/>
          <p:cNvSpPr txBox="1"/>
          <p:nvPr/>
        </p:nvSpPr>
        <p:spPr>
          <a:xfrm>
            <a:off x="3473693" y="4648200"/>
            <a:ext cx="2850907" cy="369332"/>
          </a:xfrm>
          <a:prstGeom prst="rect">
            <a:avLst/>
          </a:prstGeom>
          <a:noFill/>
        </p:spPr>
        <p:txBody>
          <a:bodyPr wrap="square" rtlCol="0">
            <a:spAutoFit/>
          </a:bodyPr>
          <a:lstStyle/>
          <a:p>
            <a:r>
              <a:rPr lang="en-US" dirty="0"/>
              <a:t>Lawlessness vs. restraint</a:t>
            </a:r>
          </a:p>
        </p:txBody>
      </p:sp>
      <p:sp>
        <p:nvSpPr>
          <p:cNvPr id="78" name="TextBox 77"/>
          <p:cNvSpPr txBox="1"/>
          <p:nvPr/>
        </p:nvSpPr>
        <p:spPr>
          <a:xfrm>
            <a:off x="6248400" y="4648200"/>
            <a:ext cx="1987019" cy="369332"/>
          </a:xfrm>
          <a:prstGeom prst="rect">
            <a:avLst/>
          </a:prstGeom>
          <a:noFill/>
        </p:spPr>
        <p:txBody>
          <a:bodyPr wrap="none" rtlCol="0">
            <a:spAutoFit/>
          </a:bodyPr>
          <a:lstStyle/>
          <a:p>
            <a:r>
              <a:rPr lang="en-US" dirty="0"/>
              <a:t>Work while waiting</a:t>
            </a:r>
          </a:p>
        </p:txBody>
      </p:sp>
      <p:sp>
        <p:nvSpPr>
          <p:cNvPr id="79" name="TextBox 78"/>
          <p:cNvSpPr txBox="1"/>
          <p:nvPr/>
        </p:nvSpPr>
        <p:spPr>
          <a:xfrm>
            <a:off x="1295400" y="5029200"/>
            <a:ext cx="1892185" cy="369332"/>
          </a:xfrm>
          <a:prstGeom prst="rect">
            <a:avLst/>
          </a:prstGeom>
          <a:noFill/>
        </p:spPr>
        <p:txBody>
          <a:bodyPr wrap="none" rtlCol="0">
            <a:spAutoFit/>
          </a:bodyPr>
          <a:lstStyle/>
          <a:p>
            <a:r>
              <a:rPr lang="en-US" dirty="0"/>
              <a:t>   The Lord knows!</a:t>
            </a:r>
          </a:p>
        </p:txBody>
      </p:sp>
      <p:sp>
        <p:nvSpPr>
          <p:cNvPr id="80" name="TextBox 79"/>
          <p:cNvSpPr txBox="1"/>
          <p:nvPr/>
        </p:nvSpPr>
        <p:spPr>
          <a:xfrm>
            <a:off x="3505200" y="4953000"/>
            <a:ext cx="2362200" cy="584775"/>
          </a:xfrm>
          <a:prstGeom prst="rect">
            <a:avLst/>
          </a:prstGeom>
          <a:noFill/>
        </p:spPr>
        <p:txBody>
          <a:bodyPr wrap="square" rtlCol="0">
            <a:spAutoFit/>
          </a:bodyPr>
          <a:lstStyle/>
          <a:p>
            <a:r>
              <a:rPr lang="en-US" sz="1600" dirty="0"/>
              <a:t>The “day of the Lord” has not yet come!</a:t>
            </a:r>
          </a:p>
        </p:txBody>
      </p:sp>
      <p:sp>
        <p:nvSpPr>
          <p:cNvPr id="81" name="TextBox 80"/>
          <p:cNvSpPr txBox="1"/>
          <p:nvPr/>
        </p:nvSpPr>
        <p:spPr>
          <a:xfrm>
            <a:off x="6019800" y="4953000"/>
            <a:ext cx="2595454" cy="584775"/>
          </a:xfrm>
          <a:prstGeom prst="rect">
            <a:avLst/>
          </a:prstGeom>
          <a:noFill/>
        </p:spPr>
        <p:txBody>
          <a:bodyPr wrap="square" rtlCol="0">
            <a:spAutoFit/>
          </a:bodyPr>
          <a:lstStyle/>
          <a:p>
            <a:r>
              <a:rPr lang="en-US" sz="1600" dirty="0"/>
              <a:t>“Do not grow weary of doing</a:t>
            </a:r>
          </a:p>
          <a:p>
            <a:r>
              <a:rPr lang="en-US" sz="1600" dirty="0"/>
              <a:t>Good.” (3:13)</a:t>
            </a:r>
          </a:p>
        </p:txBody>
      </p:sp>
      <p:sp>
        <p:nvSpPr>
          <p:cNvPr id="85" name="TextBox 84"/>
          <p:cNvSpPr txBox="1"/>
          <p:nvPr/>
        </p:nvSpPr>
        <p:spPr>
          <a:xfrm>
            <a:off x="1219200" y="5486400"/>
            <a:ext cx="1639680" cy="369332"/>
          </a:xfrm>
          <a:prstGeom prst="rect">
            <a:avLst/>
          </a:prstGeom>
          <a:noFill/>
        </p:spPr>
        <p:txBody>
          <a:bodyPr wrap="none" rtlCol="0">
            <a:spAutoFit/>
          </a:bodyPr>
          <a:lstStyle/>
          <a:p>
            <a:r>
              <a:rPr lang="en-US" dirty="0"/>
              <a:t>Commendation</a:t>
            </a:r>
          </a:p>
        </p:txBody>
      </p:sp>
      <p:sp>
        <p:nvSpPr>
          <p:cNvPr id="86" name="TextBox 85"/>
          <p:cNvSpPr txBox="1"/>
          <p:nvPr/>
        </p:nvSpPr>
        <p:spPr>
          <a:xfrm>
            <a:off x="3810000" y="5486400"/>
            <a:ext cx="1447800" cy="369332"/>
          </a:xfrm>
          <a:prstGeom prst="rect">
            <a:avLst/>
          </a:prstGeom>
          <a:noFill/>
        </p:spPr>
        <p:txBody>
          <a:bodyPr wrap="square" rtlCol="0">
            <a:spAutoFit/>
          </a:bodyPr>
          <a:lstStyle/>
          <a:p>
            <a:r>
              <a:rPr lang="en-US" dirty="0"/>
              <a:t>   Correction</a:t>
            </a:r>
          </a:p>
        </p:txBody>
      </p:sp>
      <p:sp>
        <p:nvSpPr>
          <p:cNvPr id="88" name="TextBox 87"/>
          <p:cNvSpPr txBox="1"/>
          <p:nvPr/>
        </p:nvSpPr>
        <p:spPr>
          <a:xfrm>
            <a:off x="6629400" y="5486400"/>
            <a:ext cx="1305935" cy="369332"/>
          </a:xfrm>
          <a:prstGeom prst="rect">
            <a:avLst/>
          </a:prstGeom>
          <a:noFill/>
        </p:spPr>
        <p:txBody>
          <a:bodyPr wrap="none" rtlCol="0">
            <a:spAutoFit/>
          </a:bodyPr>
          <a:lstStyle/>
          <a:p>
            <a:r>
              <a:rPr lang="en-US" dirty="0"/>
              <a:t>Clarification</a:t>
            </a:r>
          </a:p>
        </p:txBody>
      </p:sp>
      <p:sp>
        <p:nvSpPr>
          <p:cNvPr id="89" name="TextBox 88"/>
          <p:cNvSpPr txBox="1"/>
          <p:nvPr/>
        </p:nvSpPr>
        <p:spPr>
          <a:xfrm>
            <a:off x="990600" y="5791200"/>
            <a:ext cx="7848600" cy="338554"/>
          </a:xfrm>
          <a:prstGeom prst="rect">
            <a:avLst/>
          </a:prstGeom>
          <a:noFill/>
        </p:spPr>
        <p:txBody>
          <a:bodyPr wrap="square" rtlCol="0">
            <a:spAutoFit/>
          </a:bodyPr>
          <a:lstStyle/>
          <a:p>
            <a:r>
              <a:rPr lang="en-US" sz="1600" dirty="0"/>
              <a:t>                       The hope of Christ’s return motivates us to live responsibly for Him .</a:t>
            </a:r>
          </a:p>
        </p:txBody>
      </p:sp>
      <p:sp>
        <p:nvSpPr>
          <p:cNvPr id="90" name="TextBox 89"/>
          <p:cNvSpPr txBox="1"/>
          <p:nvPr/>
        </p:nvSpPr>
        <p:spPr>
          <a:xfrm>
            <a:off x="3581400" y="6172200"/>
            <a:ext cx="2209800" cy="369332"/>
          </a:xfrm>
          <a:prstGeom prst="rect">
            <a:avLst/>
          </a:prstGeom>
          <a:noFill/>
        </p:spPr>
        <p:txBody>
          <a:bodyPr wrap="square" rtlCol="0">
            <a:spAutoFit/>
          </a:bodyPr>
          <a:lstStyle/>
          <a:p>
            <a:r>
              <a:rPr lang="en-US" dirty="0"/>
              <a:t>     1:11-12; 2:13-15</a:t>
            </a:r>
          </a:p>
        </p:txBody>
      </p:sp>
      <p:sp>
        <p:nvSpPr>
          <p:cNvPr id="4" name="TextBox 3">
            <a:extLst>
              <a:ext uri="{FF2B5EF4-FFF2-40B4-BE49-F238E27FC236}">
                <a16:creationId xmlns:a16="http://schemas.microsoft.com/office/drawing/2014/main" id="{A674FC32-9EE6-D948-98E1-C5BBBEF46CE1}"/>
              </a:ext>
            </a:extLst>
          </p:cNvPr>
          <p:cNvSpPr txBox="1"/>
          <p:nvPr/>
        </p:nvSpPr>
        <p:spPr>
          <a:xfrm>
            <a:off x="-42222" y="1521023"/>
            <a:ext cx="1306394" cy="2616101"/>
          </a:xfrm>
          <a:prstGeom prst="rect">
            <a:avLst/>
          </a:prstGeom>
          <a:noFill/>
        </p:spPr>
        <p:txBody>
          <a:bodyPr wrap="square" rtlCol="0">
            <a:spAutoFit/>
          </a:bodyPr>
          <a:lstStyle/>
          <a:p>
            <a:r>
              <a:rPr lang="en-US" sz="1500" dirty="0"/>
              <a:t>“I, Paul, write this greeting with my own hand. This is the sign of genuineness in every letter of mine; it is the way I write” (3:17) </a:t>
            </a:r>
          </a:p>
          <a:p>
            <a:endParaRPr lang="en-US" sz="1400" dirty="0"/>
          </a:p>
        </p:txBody>
      </p:sp>
    </p:spTree>
    <p:extLst>
      <p:ext uri="{BB962C8B-B14F-4D97-AF65-F5344CB8AC3E}">
        <p14:creationId xmlns:p14="http://schemas.microsoft.com/office/powerpoint/2010/main" val="28835991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4294967295"/>
            <p:extLst>
              <p:ext uri="{D42A27DB-BD31-4B8C-83A1-F6EECF244321}">
                <p14:modId xmlns:p14="http://schemas.microsoft.com/office/powerpoint/2010/main" val="3802809868"/>
              </p:ext>
            </p:extLst>
          </p:nvPr>
        </p:nvGraphicFramePr>
        <p:xfrm>
          <a:off x="0" y="-76200"/>
          <a:ext cx="9212267" cy="6874215"/>
        </p:xfrm>
        <a:graphic>
          <a:graphicData uri="http://schemas.openxmlformats.org/drawingml/2006/table">
            <a:tbl>
              <a:tblPr firstRow="1" bandRow="1">
                <a:tableStyleId>{073A0DAA-6AF3-43AB-8588-CEC1D06C72B9}</a:tableStyleId>
              </a:tblPr>
              <a:tblGrid>
                <a:gridCol w="2057400">
                  <a:extLst>
                    <a:ext uri="{9D8B030D-6E8A-4147-A177-3AD203B41FA5}">
                      <a16:colId xmlns:a16="http://schemas.microsoft.com/office/drawing/2014/main" val="20000"/>
                    </a:ext>
                  </a:extLst>
                </a:gridCol>
                <a:gridCol w="3106569">
                  <a:extLst>
                    <a:ext uri="{9D8B030D-6E8A-4147-A177-3AD203B41FA5}">
                      <a16:colId xmlns:a16="http://schemas.microsoft.com/office/drawing/2014/main" val="20001"/>
                    </a:ext>
                  </a:extLst>
                </a:gridCol>
                <a:gridCol w="2343923">
                  <a:extLst>
                    <a:ext uri="{9D8B030D-6E8A-4147-A177-3AD203B41FA5}">
                      <a16:colId xmlns:a16="http://schemas.microsoft.com/office/drawing/2014/main" val="20002"/>
                    </a:ext>
                  </a:extLst>
                </a:gridCol>
                <a:gridCol w="637574">
                  <a:extLst>
                    <a:ext uri="{9D8B030D-6E8A-4147-A177-3AD203B41FA5}">
                      <a16:colId xmlns:a16="http://schemas.microsoft.com/office/drawing/2014/main" val="20003"/>
                    </a:ext>
                  </a:extLst>
                </a:gridCol>
                <a:gridCol w="1066801">
                  <a:extLst>
                    <a:ext uri="{9D8B030D-6E8A-4147-A177-3AD203B41FA5}">
                      <a16:colId xmlns:a16="http://schemas.microsoft.com/office/drawing/2014/main" val="20004"/>
                    </a:ext>
                  </a:extLst>
                </a:gridCol>
              </a:tblGrid>
              <a:tr h="304800">
                <a:tc>
                  <a:txBody>
                    <a:bodyPr/>
                    <a:lstStyle/>
                    <a:p>
                      <a:pPr algn="ctr"/>
                      <a:r>
                        <a:rPr lang="en-US" sz="1400" dirty="0"/>
                        <a:t>Period</a:t>
                      </a:r>
                      <a:endParaRPr lang="en-US" sz="1400" dirty="0">
                        <a:latin typeface="Abadi MT Condensed Extra Bold" charset="0"/>
                        <a:ea typeface="Abadi MT Condensed Extra Bold" charset="0"/>
                        <a:cs typeface="Abadi MT Condensed Extra Bold" charset="0"/>
                      </a:endParaRPr>
                    </a:p>
                  </a:txBody>
                  <a:tcPr marL="68580" marR="68580" marT="34290" marB="34290"/>
                </a:tc>
                <a:tc>
                  <a:txBody>
                    <a:bodyPr/>
                    <a:lstStyle/>
                    <a:p>
                      <a:pPr algn="ctr"/>
                      <a:r>
                        <a:rPr lang="en-US" sz="1400" dirty="0"/>
                        <a:t>History Covered</a:t>
                      </a:r>
                    </a:p>
                  </a:txBody>
                  <a:tcPr marL="68580" marR="68580" marT="34290" marB="34290"/>
                </a:tc>
                <a:tc>
                  <a:txBody>
                    <a:bodyPr/>
                    <a:lstStyle/>
                    <a:p>
                      <a:pPr algn="ctr"/>
                      <a:r>
                        <a:rPr lang="en-US" sz="1400" dirty="0"/>
                        <a:t>Scriptures</a:t>
                      </a:r>
                    </a:p>
                  </a:txBody>
                  <a:tcPr marL="68580" marR="68580" marT="34290" marB="34290"/>
                </a:tc>
                <a:tc>
                  <a:txBody>
                    <a:bodyPr/>
                    <a:lstStyle/>
                    <a:p>
                      <a:pPr algn="ctr"/>
                      <a:r>
                        <a:rPr lang="en-US" sz="1400" dirty="0"/>
                        <a:t>Years</a:t>
                      </a:r>
                    </a:p>
                  </a:txBody>
                  <a:tcPr marL="68580" marR="68580" marT="34290" marB="34290"/>
                </a:tc>
                <a:tc>
                  <a:txBody>
                    <a:bodyPr/>
                    <a:lstStyle/>
                    <a:p>
                      <a:pPr algn="ctr"/>
                      <a:r>
                        <a:rPr lang="en-US" sz="1400" dirty="0"/>
                        <a:t>Principal </a:t>
                      </a:r>
                    </a:p>
                  </a:txBody>
                  <a:tcPr marL="68580" marR="68580" marT="34290" marB="34290"/>
                </a:tc>
                <a:extLst>
                  <a:ext uri="{0D108BD9-81ED-4DB2-BD59-A6C34878D82A}">
                    <a16:rowId xmlns:a16="http://schemas.microsoft.com/office/drawing/2014/main" val="10000"/>
                  </a:ext>
                </a:extLst>
              </a:tr>
              <a:tr h="363673">
                <a:tc>
                  <a:txBody>
                    <a:bodyPr/>
                    <a:lstStyle/>
                    <a:p>
                      <a:r>
                        <a:rPr lang="en-US" sz="1300" b="1" dirty="0"/>
                        <a:t>Antediluvian</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Creation to</a:t>
                      </a:r>
                      <a:r>
                        <a:rPr lang="en-US" sz="1300" b="1" baseline="0" dirty="0"/>
                        <a:t> the Flood</a:t>
                      </a:r>
                      <a:endParaRPr lang="en-US" sz="1300" b="1" dirty="0"/>
                    </a:p>
                  </a:txBody>
                  <a:tcPr marL="68580" marR="68580" marT="34290" marB="34290">
                    <a:solidFill>
                      <a:schemeClr val="bg2"/>
                    </a:solidFill>
                  </a:tcPr>
                </a:tc>
                <a:tc>
                  <a:txBody>
                    <a:bodyPr/>
                    <a:lstStyle/>
                    <a:p>
                      <a:r>
                        <a:rPr lang="en-US" sz="1300" b="1" dirty="0"/>
                        <a:t>Gen. 1-7</a:t>
                      </a:r>
                    </a:p>
                  </a:txBody>
                  <a:tcPr marL="68580" marR="68580" marT="34290" marB="34290">
                    <a:solidFill>
                      <a:schemeClr val="bg2"/>
                    </a:solidFill>
                  </a:tcPr>
                </a:tc>
                <a:tc>
                  <a:txBody>
                    <a:bodyPr/>
                    <a:lstStyle/>
                    <a:p>
                      <a:pPr algn="ctr"/>
                      <a:r>
                        <a:rPr lang="en-US" sz="1300" b="1" dirty="0"/>
                        <a:t>1656</a:t>
                      </a:r>
                    </a:p>
                  </a:txBody>
                  <a:tcPr marL="68580" marR="68580" marT="34290" marB="34290">
                    <a:solidFill>
                      <a:schemeClr val="bg2"/>
                    </a:solidFill>
                  </a:tcPr>
                </a:tc>
                <a:tc>
                  <a:txBody>
                    <a:bodyPr/>
                    <a:lstStyle/>
                    <a:p>
                      <a:r>
                        <a:rPr lang="en-US" sz="1300" b="1" dirty="0"/>
                        <a:t>Adam</a:t>
                      </a:r>
                    </a:p>
                  </a:txBody>
                  <a:tcPr marL="68580" marR="68580" marT="34290" marB="34290">
                    <a:solidFill>
                      <a:schemeClr val="bg2"/>
                    </a:solidFill>
                  </a:tcPr>
                </a:tc>
                <a:extLst>
                  <a:ext uri="{0D108BD9-81ED-4DB2-BD59-A6C34878D82A}">
                    <a16:rowId xmlns:a16="http://schemas.microsoft.com/office/drawing/2014/main" val="10001"/>
                  </a:ext>
                </a:extLst>
              </a:tr>
              <a:tr h="363673">
                <a:tc>
                  <a:txBody>
                    <a:bodyPr/>
                    <a:lstStyle/>
                    <a:p>
                      <a:r>
                        <a:rPr lang="en-US" sz="1300" b="1" dirty="0"/>
                        <a:t>Postdiluvian</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From the flood</a:t>
                      </a:r>
                      <a:r>
                        <a:rPr lang="en-US" sz="1300" b="1" baseline="0" dirty="0"/>
                        <a:t> to call of Abraham</a:t>
                      </a:r>
                      <a:endParaRPr lang="en-US" sz="1300" b="1" dirty="0"/>
                    </a:p>
                  </a:txBody>
                  <a:tcPr marL="68580" marR="68580" marT="34290" marB="34290">
                    <a:solidFill>
                      <a:schemeClr val="bg2"/>
                    </a:solidFill>
                  </a:tcPr>
                </a:tc>
                <a:tc>
                  <a:txBody>
                    <a:bodyPr/>
                    <a:lstStyle/>
                    <a:p>
                      <a:r>
                        <a:rPr lang="en-US" sz="1300" b="1" dirty="0"/>
                        <a:t>Gen. 8-!1</a:t>
                      </a:r>
                    </a:p>
                  </a:txBody>
                  <a:tcPr marL="68580" marR="68580" marT="34290" marB="34290">
                    <a:solidFill>
                      <a:schemeClr val="bg2"/>
                    </a:solidFill>
                  </a:tcPr>
                </a:tc>
                <a:tc>
                  <a:txBody>
                    <a:bodyPr/>
                    <a:lstStyle/>
                    <a:p>
                      <a:pPr algn="ctr"/>
                      <a:r>
                        <a:rPr lang="en-US" sz="1300" b="1" dirty="0"/>
                        <a:t>427</a:t>
                      </a:r>
                    </a:p>
                  </a:txBody>
                  <a:tcPr marL="68580" marR="68580" marT="34290" marB="34290">
                    <a:solidFill>
                      <a:schemeClr val="bg2"/>
                    </a:solidFill>
                  </a:tcPr>
                </a:tc>
                <a:tc>
                  <a:txBody>
                    <a:bodyPr/>
                    <a:lstStyle/>
                    <a:p>
                      <a:r>
                        <a:rPr lang="en-US" sz="1300" b="1" dirty="0"/>
                        <a:t>Noah</a:t>
                      </a:r>
                    </a:p>
                  </a:txBody>
                  <a:tcPr marL="68580" marR="68580" marT="34290" marB="34290">
                    <a:solidFill>
                      <a:schemeClr val="bg2"/>
                    </a:solidFill>
                  </a:tcPr>
                </a:tc>
                <a:extLst>
                  <a:ext uri="{0D108BD9-81ED-4DB2-BD59-A6C34878D82A}">
                    <a16:rowId xmlns:a16="http://schemas.microsoft.com/office/drawing/2014/main" val="10002"/>
                  </a:ext>
                </a:extLst>
              </a:tr>
              <a:tr h="498817">
                <a:tc>
                  <a:txBody>
                    <a:bodyPr/>
                    <a:lstStyle/>
                    <a:p>
                      <a:r>
                        <a:rPr lang="en-US" sz="1300" b="1" dirty="0"/>
                        <a:t>Patriarchal</a:t>
                      </a:r>
                      <a:r>
                        <a:rPr lang="en-US" sz="1300" b="1" baseline="0" dirty="0"/>
                        <a:t> </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From the call of</a:t>
                      </a:r>
                      <a:r>
                        <a:rPr lang="en-US" sz="1300" b="1" baseline="0" dirty="0"/>
                        <a:t> Abraham to Egyptian Bondage </a:t>
                      </a:r>
                      <a:endParaRPr lang="en-US" sz="1300" b="1" dirty="0"/>
                    </a:p>
                  </a:txBody>
                  <a:tcPr marL="68580" marR="68580" marT="34290" marB="34290">
                    <a:solidFill>
                      <a:schemeClr val="bg2"/>
                    </a:solidFill>
                  </a:tcPr>
                </a:tc>
                <a:tc>
                  <a:txBody>
                    <a:bodyPr/>
                    <a:lstStyle/>
                    <a:p>
                      <a:r>
                        <a:rPr lang="en-US" sz="1300" b="1" dirty="0"/>
                        <a:t>Gen. 12-45</a:t>
                      </a:r>
                    </a:p>
                  </a:txBody>
                  <a:tcPr marL="68580" marR="68580" marT="34290" marB="34290">
                    <a:solidFill>
                      <a:schemeClr val="bg2"/>
                    </a:solidFill>
                  </a:tcPr>
                </a:tc>
                <a:tc>
                  <a:txBody>
                    <a:bodyPr/>
                    <a:lstStyle/>
                    <a:p>
                      <a:pPr algn="ctr"/>
                      <a:r>
                        <a:rPr lang="en-US" sz="1300" b="1" dirty="0"/>
                        <a:t>215</a:t>
                      </a:r>
                    </a:p>
                  </a:txBody>
                  <a:tcPr marL="68580" marR="68580" marT="34290" marB="34290">
                    <a:solidFill>
                      <a:schemeClr val="bg2"/>
                    </a:solidFill>
                  </a:tcPr>
                </a:tc>
                <a:tc>
                  <a:txBody>
                    <a:bodyPr/>
                    <a:lstStyle/>
                    <a:p>
                      <a:r>
                        <a:rPr lang="en-US" sz="1300" b="1" dirty="0"/>
                        <a:t>Abraham</a:t>
                      </a:r>
                    </a:p>
                  </a:txBody>
                  <a:tcPr marL="68580" marR="68580" marT="34290" marB="34290">
                    <a:solidFill>
                      <a:schemeClr val="bg2"/>
                    </a:solidFill>
                  </a:tcPr>
                </a:tc>
                <a:extLst>
                  <a:ext uri="{0D108BD9-81ED-4DB2-BD59-A6C34878D82A}">
                    <a16:rowId xmlns:a16="http://schemas.microsoft.com/office/drawing/2014/main" val="10003"/>
                  </a:ext>
                </a:extLst>
              </a:tr>
              <a:tr h="363673">
                <a:tc>
                  <a:txBody>
                    <a:bodyPr/>
                    <a:lstStyle/>
                    <a:p>
                      <a:r>
                        <a:rPr lang="en-US" sz="1300" b="1" dirty="0"/>
                        <a:t>Egyptian Bondage</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From</a:t>
                      </a:r>
                      <a:r>
                        <a:rPr lang="en-US" sz="1300" b="1" baseline="0" dirty="0"/>
                        <a:t> Egyptian Bondage to the Exodus</a:t>
                      </a:r>
                      <a:endParaRPr lang="en-US" sz="1300" b="1" dirty="0"/>
                    </a:p>
                  </a:txBody>
                  <a:tcPr marL="68580" marR="68580" marT="34290" marB="34290">
                    <a:solidFill>
                      <a:schemeClr val="bg2"/>
                    </a:solidFill>
                  </a:tcPr>
                </a:tc>
                <a:tc>
                  <a:txBody>
                    <a:bodyPr/>
                    <a:lstStyle/>
                    <a:p>
                      <a:r>
                        <a:rPr lang="en-US" sz="1300" b="1" dirty="0"/>
                        <a:t>Gen.</a:t>
                      </a:r>
                      <a:r>
                        <a:rPr lang="en-US" sz="1300" b="1" baseline="0" dirty="0"/>
                        <a:t> 46-Ex. 11</a:t>
                      </a:r>
                      <a:endParaRPr lang="en-US" sz="1300" b="1" dirty="0"/>
                    </a:p>
                  </a:txBody>
                  <a:tcPr marL="68580" marR="68580" marT="34290" marB="34290">
                    <a:solidFill>
                      <a:schemeClr val="bg2"/>
                    </a:solidFill>
                  </a:tcPr>
                </a:tc>
                <a:tc>
                  <a:txBody>
                    <a:bodyPr/>
                    <a:lstStyle/>
                    <a:p>
                      <a:pPr algn="ctr"/>
                      <a:r>
                        <a:rPr lang="en-US" sz="1300" b="1" dirty="0"/>
                        <a:t>215</a:t>
                      </a:r>
                    </a:p>
                  </a:txBody>
                  <a:tcPr marL="68580" marR="68580" marT="34290" marB="34290">
                    <a:solidFill>
                      <a:schemeClr val="bg2"/>
                    </a:solidFill>
                  </a:tcPr>
                </a:tc>
                <a:tc>
                  <a:txBody>
                    <a:bodyPr/>
                    <a:lstStyle/>
                    <a:p>
                      <a:r>
                        <a:rPr lang="en-US" sz="1300" b="1" dirty="0"/>
                        <a:t>Joseph</a:t>
                      </a:r>
                    </a:p>
                  </a:txBody>
                  <a:tcPr marL="68580" marR="68580" marT="34290" marB="34290">
                    <a:solidFill>
                      <a:schemeClr val="bg2"/>
                    </a:solidFill>
                  </a:tcPr>
                </a:tc>
                <a:extLst>
                  <a:ext uri="{0D108BD9-81ED-4DB2-BD59-A6C34878D82A}">
                    <a16:rowId xmlns:a16="http://schemas.microsoft.com/office/drawing/2014/main" val="10004"/>
                  </a:ext>
                </a:extLst>
              </a:tr>
              <a:tr h="531526">
                <a:tc>
                  <a:txBody>
                    <a:bodyPr/>
                    <a:lstStyle/>
                    <a:p>
                      <a:r>
                        <a:rPr lang="en-US" sz="1400" b="1" dirty="0"/>
                        <a:t>Wilderness Wanderings</a:t>
                      </a:r>
                      <a:endParaRPr lang="en-US" sz="14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400" b="1" dirty="0"/>
                        <a:t>From Exodus to crossing of the Jordan</a:t>
                      </a:r>
                    </a:p>
                  </a:txBody>
                  <a:tcPr marL="68580" marR="68580" marT="34290" marB="34290">
                    <a:solidFill>
                      <a:schemeClr val="bg2"/>
                    </a:solidFill>
                  </a:tcPr>
                </a:tc>
                <a:tc>
                  <a:txBody>
                    <a:bodyPr/>
                    <a:lstStyle/>
                    <a:p>
                      <a:r>
                        <a:rPr lang="en-US" sz="1400" b="1" dirty="0"/>
                        <a:t>Ex.</a:t>
                      </a:r>
                      <a:r>
                        <a:rPr lang="en-US" sz="1400" b="1" baseline="0" dirty="0"/>
                        <a:t> 12-Deut. 34</a:t>
                      </a:r>
                      <a:endParaRPr lang="en-US" sz="1400" b="1" dirty="0"/>
                    </a:p>
                  </a:txBody>
                  <a:tcPr marL="68580" marR="68580" marT="34290" marB="34290">
                    <a:solidFill>
                      <a:schemeClr val="bg2"/>
                    </a:solidFill>
                  </a:tcPr>
                </a:tc>
                <a:tc>
                  <a:txBody>
                    <a:bodyPr/>
                    <a:lstStyle/>
                    <a:p>
                      <a:pPr algn="ctr"/>
                      <a:r>
                        <a:rPr lang="en-US" sz="1400" b="1" dirty="0"/>
                        <a:t>40</a:t>
                      </a:r>
                    </a:p>
                  </a:txBody>
                  <a:tcPr marL="68580" marR="68580" marT="34290" marB="34290">
                    <a:solidFill>
                      <a:schemeClr val="bg2"/>
                    </a:solidFill>
                  </a:tcPr>
                </a:tc>
                <a:tc>
                  <a:txBody>
                    <a:bodyPr/>
                    <a:lstStyle/>
                    <a:p>
                      <a:r>
                        <a:rPr lang="en-US" sz="1400" b="1" dirty="0"/>
                        <a:t>Moses</a:t>
                      </a:r>
                    </a:p>
                  </a:txBody>
                  <a:tcPr marL="68580" marR="68580" marT="34290" marB="34290">
                    <a:solidFill>
                      <a:schemeClr val="bg2"/>
                    </a:solidFill>
                  </a:tcPr>
                </a:tc>
                <a:extLst>
                  <a:ext uri="{0D108BD9-81ED-4DB2-BD59-A6C34878D82A}">
                    <a16:rowId xmlns:a16="http://schemas.microsoft.com/office/drawing/2014/main" val="10005"/>
                  </a:ext>
                </a:extLst>
              </a:tr>
              <a:tr h="363673">
                <a:tc>
                  <a:txBody>
                    <a:bodyPr/>
                    <a:lstStyle/>
                    <a:p>
                      <a:r>
                        <a:rPr lang="en-US" sz="1300" b="1" dirty="0"/>
                        <a:t>Conquest of Canaan</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From crossing of Jordan</a:t>
                      </a:r>
                      <a:r>
                        <a:rPr lang="en-US" sz="1300" b="1" baseline="0" dirty="0"/>
                        <a:t> to Joshua’s death</a:t>
                      </a:r>
                      <a:endParaRPr lang="en-US" sz="1300" b="1" dirty="0"/>
                    </a:p>
                  </a:txBody>
                  <a:tcPr marL="68580" marR="68580" marT="34290" marB="34290">
                    <a:solidFill>
                      <a:schemeClr val="bg2"/>
                    </a:solidFill>
                  </a:tcPr>
                </a:tc>
                <a:tc>
                  <a:txBody>
                    <a:bodyPr/>
                    <a:lstStyle/>
                    <a:p>
                      <a:r>
                        <a:rPr lang="en-US" sz="1300" b="1" dirty="0"/>
                        <a:t>Josh. 1-24</a:t>
                      </a:r>
                    </a:p>
                  </a:txBody>
                  <a:tcPr marL="68580" marR="68580" marT="34290" marB="34290">
                    <a:solidFill>
                      <a:schemeClr val="bg2"/>
                    </a:solidFill>
                  </a:tcPr>
                </a:tc>
                <a:tc>
                  <a:txBody>
                    <a:bodyPr/>
                    <a:lstStyle/>
                    <a:p>
                      <a:pPr algn="ctr"/>
                      <a:r>
                        <a:rPr lang="en-US" sz="1300" b="1" dirty="0"/>
                        <a:t>51</a:t>
                      </a:r>
                    </a:p>
                  </a:txBody>
                  <a:tcPr marL="68580" marR="68580" marT="34290" marB="34290">
                    <a:solidFill>
                      <a:schemeClr val="bg2"/>
                    </a:solidFill>
                  </a:tcPr>
                </a:tc>
                <a:tc>
                  <a:txBody>
                    <a:bodyPr/>
                    <a:lstStyle/>
                    <a:p>
                      <a:r>
                        <a:rPr lang="en-US" sz="1300" b="1" dirty="0"/>
                        <a:t>Joshua</a:t>
                      </a:r>
                    </a:p>
                  </a:txBody>
                  <a:tcPr marL="68580" marR="68580" marT="34290" marB="34290">
                    <a:solidFill>
                      <a:schemeClr val="bg2"/>
                    </a:solidFill>
                  </a:tcPr>
                </a:tc>
                <a:extLst>
                  <a:ext uri="{0D108BD9-81ED-4DB2-BD59-A6C34878D82A}">
                    <a16:rowId xmlns:a16="http://schemas.microsoft.com/office/drawing/2014/main" val="10006"/>
                  </a:ext>
                </a:extLst>
              </a:tr>
              <a:tr h="363673">
                <a:tc>
                  <a:txBody>
                    <a:bodyPr/>
                    <a:lstStyle/>
                    <a:p>
                      <a:r>
                        <a:rPr lang="en-US" sz="1300" b="1" dirty="0"/>
                        <a:t>Judges</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From Joshua to King Saul</a:t>
                      </a:r>
                    </a:p>
                  </a:txBody>
                  <a:tcPr marL="68580" marR="68580" marT="34290" marB="34290">
                    <a:solidFill>
                      <a:schemeClr val="bg2"/>
                    </a:solidFill>
                  </a:tcPr>
                </a:tc>
                <a:tc>
                  <a:txBody>
                    <a:bodyPr/>
                    <a:lstStyle/>
                    <a:p>
                      <a:r>
                        <a:rPr lang="en-US" sz="1300" b="1" dirty="0"/>
                        <a:t>Ju,</a:t>
                      </a:r>
                      <a:r>
                        <a:rPr lang="en-US" sz="1300" b="1" baseline="0" dirty="0"/>
                        <a:t> Ruth, 1 Sa. 1-9</a:t>
                      </a:r>
                      <a:endParaRPr lang="en-US" sz="1300" b="1" dirty="0"/>
                    </a:p>
                  </a:txBody>
                  <a:tcPr marL="68580" marR="68580" marT="34290" marB="34290">
                    <a:solidFill>
                      <a:schemeClr val="bg2"/>
                    </a:solidFill>
                  </a:tcPr>
                </a:tc>
                <a:tc>
                  <a:txBody>
                    <a:bodyPr/>
                    <a:lstStyle/>
                    <a:p>
                      <a:pPr algn="ctr"/>
                      <a:r>
                        <a:rPr lang="en-US" sz="1300" b="1" dirty="0"/>
                        <a:t>305</a:t>
                      </a:r>
                    </a:p>
                  </a:txBody>
                  <a:tcPr marL="68580" marR="68580" marT="34290" marB="34290">
                    <a:solidFill>
                      <a:schemeClr val="bg2"/>
                    </a:solidFill>
                  </a:tcPr>
                </a:tc>
                <a:tc>
                  <a:txBody>
                    <a:bodyPr/>
                    <a:lstStyle/>
                    <a:p>
                      <a:r>
                        <a:rPr lang="en-US" sz="1300" b="1" dirty="0"/>
                        <a:t>Samuel</a:t>
                      </a:r>
                    </a:p>
                  </a:txBody>
                  <a:tcPr marL="68580" marR="68580" marT="34290" marB="34290">
                    <a:solidFill>
                      <a:schemeClr val="bg2"/>
                    </a:solidFill>
                  </a:tcPr>
                </a:tc>
                <a:extLst>
                  <a:ext uri="{0D108BD9-81ED-4DB2-BD59-A6C34878D82A}">
                    <a16:rowId xmlns:a16="http://schemas.microsoft.com/office/drawing/2014/main" val="10007"/>
                  </a:ext>
                </a:extLst>
              </a:tr>
              <a:tr h="576399">
                <a:tc>
                  <a:txBody>
                    <a:bodyPr/>
                    <a:lstStyle/>
                    <a:p>
                      <a:r>
                        <a:rPr lang="en-US" sz="1300" b="1" dirty="0"/>
                        <a:t>The United Kingdom</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From</a:t>
                      </a:r>
                      <a:r>
                        <a:rPr lang="en-US" sz="1300" b="1" baseline="0" dirty="0"/>
                        <a:t> origin of kingdom to its division</a:t>
                      </a:r>
                      <a:endParaRPr lang="en-US" sz="1300" b="1" dirty="0"/>
                    </a:p>
                  </a:txBody>
                  <a:tcPr marL="68580" marR="68580" marT="34290" marB="34290">
                    <a:solidFill>
                      <a:schemeClr val="bg2"/>
                    </a:solidFill>
                  </a:tcPr>
                </a:tc>
                <a:tc>
                  <a:txBody>
                    <a:bodyPr/>
                    <a:lstStyle/>
                    <a:p>
                      <a:r>
                        <a:rPr lang="en-US" sz="1300" b="1" dirty="0"/>
                        <a:t>1 Sa. 9-1 Ki. 11; 1 Chr. 10, 2 Chr. 9</a:t>
                      </a:r>
                    </a:p>
                  </a:txBody>
                  <a:tcPr marL="68580" marR="68580" marT="34290" marB="34290">
                    <a:solidFill>
                      <a:schemeClr val="bg2"/>
                    </a:solidFill>
                  </a:tcPr>
                </a:tc>
                <a:tc>
                  <a:txBody>
                    <a:bodyPr/>
                    <a:lstStyle/>
                    <a:p>
                      <a:pPr algn="ctr"/>
                      <a:r>
                        <a:rPr lang="en-US" sz="1300" b="1" dirty="0"/>
                        <a:t>120</a:t>
                      </a:r>
                    </a:p>
                  </a:txBody>
                  <a:tcPr marL="68580" marR="68580" marT="34290" marB="34290">
                    <a:solidFill>
                      <a:schemeClr val="bg2"/>
                    </a:solidFill>
                  </a:tcPr>
                </a:tc>
                <a:tc>
                  <a:txBody>
                    <a:bodyPr/>
                    <a:lstStyle/>
                    <a:p>
                      <a:r>
                        <a:rPr lang="en-US" sz="1300" b="1" dirty="0"/>
                        <a:t>David</a:t>
                      </a:r>
                    </a:p>
                  </a:txBody>
                  <a:tcPr marL="68580" marR="68580" marT="34290" marB="34290">
                    <a:solidFill>
                      <a:schemeClr val="bg2"/>
                    </a:solidFill>
                  </a:tcPr>
                </a:tc>
                <a:extLst>
                  <a:ext uri="{0D108BD9-81ED-4DB2-BD59-A6C34878D82A}">
                    <a16:rowId xmlns:a16="http://schemas.microsoft.com/office/drawing/2014/main" val="10008"/>
                  </a:ext>
                </a:extLst>
              </a:tr>
              <a:tr h="381000">
                <a:tc>
                  <a:txBody>
                    <a:bodyPr/>
                    <a:lstStyle/>
                    <a:p>
                      <a:r>
                        <a:rPr lang="en-US" sz="1300" b="1" dirty="0"/>
                        <a:t>The Divided Kingdom</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From</a:t>
                      </a:r>
                      <a:r>
                        <a:rPr lang="en-US" sz="1300" b="1" baseline="0" dirty="0"/>
                        <a:t> the division to the fall of Israel</a:t>
                      </a:r>
                      <a:endParaRPr lang="en-US" sz="1300" b="1" dirty="0"/>
                    </a:p>
                  </a:txBody>
                  <a:tcPr marL="68580" marR="68580" marT="34290" marB="34290">
                    <a:solidFill>
                      <a:schemeClr val="bg2"/>
                    </a:solidFill>
                  </a:tcPr>
                </a:tc>
                <a:tc>
                  <a:txBody>
                    <a:bodyPr/>
                    <a:lstStyle/>
                    <a:p>
                      <a:r>
                        <a:rPr lang="en-US" sz="1300" b="1" dirty="0"/>
                        <a:t>1 Ki. 12-2 Ki. 20; 2 Chr. 10-32</a:t>
                      </a:r>
                    </a:p>
                  </a:txBody>
                  <a:tcPr marL="68580" marR="68580" marT="34290" marB="34290">
                    <a:solidFill>
                      <a:schemeClr val="bg2"/>
                    </a:solidFill>
                  </a:tcPr>
                </a:tc>
                <a:tc>
                  <a:txBody>
                    <a:bodyPr/>
                    <a:lstStyle/>
                    <a:p>
                      <a:pPr algn="ctr"/>
                      <a:r>
                        <a:rPr lang="en-US" sz="1300" b="1" dirty="0"/>
                        <a:t>253</a:t>
                      </a:r>
                    </a:p>
                  </a:txBody>
                  <a:tcPr marL="68580" marR="68580" marT="34290" marB="34290">
                    <a:solidFill>
                      <a:schemeClr val="bg2"/>
                    </a:solidFill>
                  </a:tcPr>
                </a:tc>
                <a:tc>
                  <a:txBody>
                    <a:bodyPr/>
                    <a:lstStyle/>
                    <a:p>
                      <a:r>
                        <a:rPr lang="en-US" sz="1300" b="1" dirty="0"/>
                        <a:t>Elijah</a:t>
                      </a:r>
                    </a:p>
                  </a:txBody>
                  <a:tcPr marL="68580" marR="68580" marT="34290" marB="34290">
                    <a:solidFill>
                      <a:schemeClr val="bg2"/>
                    </a:solidFill>
                  </a:tcPr>
                </a:tc>
                <a:extLst>
                  <a:ext uri="{0D108BD9-81ED-4DB2-BD59-A6C34878D82A}">
                    <a16:rowId xmlns:a16="http://schemas.microsoft.com/office/drawing/2014/main" val="10009"/>
                  </a:ext>
                </a:extLst>
              </a:tr>
              <a:tr h="377607">
                <a:tc>
                  <a:txBody>
                    <a:bodyPr/>
                    <a:lstStyle/>
                    <a:p>
                      <a:r>
                        <a:rPr lang="en-US" sz="1300" b="1" dirty="0"/>
                        <a:t>Judah Alone</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From fall of Israel</a:t>
                      </a:r>
                      <a:r>
                        <a:rPr lang="en-US" sz="1300" b="1" baseline="0" dirty="0"/>
                        <a:t> to the fall of Judah</a:t>
                      </a:r>
                      <a:endParaRPr lang="en-US" sz="1300" b="1" dirty="0"/>
                    </a:p>
                  </a:txBody>
                  <a:tcPr marL="68580" marR="68580" marT="34290" marB="34290">
                    <a:solidFill>
                      <a:schemeClr val="bg2"/>
                    </a:solidFill>
                  </a:tcPr>
                </a:tc>
                <a:tc>
                  <a:txBody>
                    <a:bodyPr/>
                    <a:lstStyle/>
                    <a:p>
                      <a:r>
                        <a:rPr lang="en-US" sz="1300" b="1" dirty="0"/>
                        <a:t>2 Ki. 21-25; 2 Chr. 10-32</a:t>
                      </a:r>
                    </a:p>
                  </a:txBody>
                  <a:tcPr marL="68580" marR="68580" marT="34290" marB="34290">
                    <a:solidFill>
                      <a:schemeClr val="bg2"/>
                    </a:solidFill>
                  </a:tcPr>
                </a:tc>
                <a:tc>
                  <a:txBody>
                    <a:bodyPr/>
                    <a:lstStyle/>
                    <a:p>
                      <a:pPr algn="ctr"/>
                      <a:r>
                        <a:rPr lang="en-US" sz="1300" b="1" dirty="0"/>
                        <a:t>125</a:t>
                      </a:r>
                    </a:p>
                  </a:txBody>
                  <a:tcPr marL="68580" marR="68580" marT="34290" marB="34290">
                    <a:solidFill>
                      <a:schemeClr val="bg2"/>
                    </a:solidFill>
                  </a:tcPr>
                </a:tc>
                <a:tc>
                  <a:txBody>
                    <a:bodyPr/>
                    <a:lstStyle/>
                    <a:p>
                      <a:r>
                        <a:rPr lang="en-US" sz="1300" b="1" dirty="0"/>
                        <a:t>Josiah</a:t>
                      </a:r>
                    </a:p>
                  </a:txBody>
                  <a:tcPr marL="68580" marR="68580" marT="34290" marB="34290">
                    <a:solidFill>
                      <a:schemeClr val="bg2"/>
                    </a:solidFill>
                  </a:tcPr>
                </a:tc>
                <a:extLst>
                  <a:ext uri="{0D108BD9-81ED-4DB2-BD59-A6C34878D82A}">
                    <a16:rowId xmlns:a16="http://schemas.microsoft.com/office/drawing/2014/main" val="10010"/>
                  </a:ext>
                </a:extLst>
              </a:tr>
              <a:tr h="407011">
                <a:tc>
                  <a:txBody>
                    <a:bodyPr/>
                    <a:lstStyle/>
                    <a:p>
                      <a:r>
                        <a:rPr lang="en-US" sz="1300" b="1" dirty="0"/>
                        <a:t>Babylonian Captivity</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From the fall of Judah to</a:t>
                      </a:r>
                      <a:r>
                        <a:rPr lang="en-US" sz="1300" b="1" baseline="0" dirty="0"/>
                        <a:t> the return</a:t>
                      </a:r>
                      <a:endParaRPr lang="en-US" sz="1300" b="1" dirty="0"/>
                    </a:p>
                  </a:txBody>
                  <a:tcPr marL="68580" marR="68580" marT="34290" marB="34290">
                    <a:solidFill>
                      <a:schemeClr val="bg2"/>
                    </a:solidFill>
                  </a:tcPr>
                </a:tc>
                <a:tc>
                  <a:txBody>
                    <a:bodyPr/>
                    <a:lstStyle/>
                    <a:p>
                      <a:r>
                        <a:rPr lang="en-US" sz="1300" b="1" dirty="0"/>
                        <a:t>2 Ki. 25-8- 21;</a:t>
                      </a:r>
                      <a:r>
                        <a:rPr lang="en-US" sz="1300" b="1" baseline="0" dirty="0"/>
                        <a:t> Dan. 1-6; Ezekiel</a:t>
                      </a:r>
                      <a:endParaRPr lang="en-US" sz="1300" b="1" dirty="0"/>
                    </a:p>
                  </a:txBody>
                  <a:tcPr marL="68580" marR="68580" marT="34290" marB="34290">
                    <a:solidFill>
                      <a:schemeClr val="bg2"/>
                    </a:solidFill>
                  </a:tcPr>
                </a:tc>
                <a:tc>
                  <a:txBody>
                    <a:bodyPr/>
                    <a:lstStyle/>
                    <a:p>
                      <a:pPr algn="ctr"/>
                      <a:r>
                        <a:rPr lang="en-US" sz="1300" b="1" dirty="0"/>
                        <a:t>70</a:t>
                      </a:r>
                    </a:p>
                  </a:txBody>
                  <a:tcPr marL="68580" marR="68580" marT="34290" marB="34290">
                    <a:solidFill>
                      <a:schemeClr val="bg2"/>
                    </a:solidFill>
                  </a:tcPr>
                </a:tc>
                <a:tc>
                  <a:txBody>
                    <a:bodyPr/>
                    <a:lstStyle/>
                    <a:p>
                      <a:r>
                        <a:rPr lang="en-US" sz="1300" b="1" dirty="0"/>
                        <a:t>Daniel, Ezekiel</a:t>
                      </a:r>
                    </a:p>
                  </a:txBody>
                  <a:tcPr marL="68580" marR="68580" marT="34290" marB="34290">
                    <a:solidFill>
                      <a:schemeClr val="bg2"/>
                    </a:solidFill>
                  </a:tcPr>
                </a:tc>
                <a:extLst>
                  <a:ext uri="{0D108BD9-81ED-4DB2-BD59-A6C34878D82A}">
                    <a16:rowId xmlns:a16="http://schemas.microsoft.com/office/drawing/2014/main" val="10011"/>
                  </a:ext>
                </a:extLst>
              </a:tr>
              <a:tr h="363673">
                <a:tc>
                  <a:txBody>
                    <a:bodyPr/>
                    <a:lstStyle/>
                    <a:p>
                      <a:r>
                        <a:rPr lang="en-US" sz="1300" b="1" dirty="0"/>
                        <a:t>Restoration of the Jews</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From</a:t>
                      </a:r>
                      <a:r>
                        <a:rPr lang="en-US" sz="1300" b="1" baseline="0" dirty="0"/>
                        <a:t> the return to end of OT history</a:t>
                      </a:r>
                      <a:endParaRPr lang="en-US" sz="1300" b="1" dirty="0"/>
                    </a:p>
                  </a:txBody>
                  <a:tcPr marL="68580" marR="68580" marT="34290" marB="34290">
                    <a:solidFill>
                      <a:schemeClr val="bg2"/>
                    </a:solidFill>
                  </a:tcPr>
                </a:tc>
                <a:tc>
                  <a:txBody>
                    <a:bodyPr/>
                    <a:lstStyle/>
                    <a:p>
                      <a:r>
                        <a:rPr lang="en-US" sz="1300" b="1" dirty="0"/>
                        <a:t>Ezra, Nehemiah</a:t>
                      </a:r>
                    </a:p>
                  </a:txBody>
                  <a:tcPr marL="68580" marR="68580" marT="34290" marB="34290">
                    <a:solidFill>
                      <a:schemeClr val="bg2"/>
                    </a:solidFill>
                  </a:tcPr>
                </a:tc>
                <a:tc>
                  <a:txBody>
                    <a:bodyPr/>
                    <a:lstStyle/>
                    <a:p>
                      <a:pPr algn="ctr"/>
                      <a:r>
                        <a:rPr lang="en-US" sz="1300" b="1" dirty="0"/>
                        <a:t>92</a:t>
                      </a:r>
                    </a:p>
                  </a:txBody>
                  <a:tcPr marL="68580" marR="68580" marT="34290" marB="34290">
                    <a:solidFill>
                      <a:schemeClr val="bg2"/>
                    </a:solidFill>
                  </a:tcPr>
                </a:tc>
                <a:tc>
                  <a:txBody>
                    <a:bodyPr/>
                    <a:lstStyle/>
                    <a:p>
                      <a:r>
                        <a:rPr lang="en-US" sz="1300" b="1" dirty="0"/>
                        <a:t>Ezra</a:t>
                      </a:r>
                    </a:p>
                  </a:txBody>
                  <a:tcPr marL="68580" marR="68580" marT="34290" marB="34290">
                    <a:solidFill>
                      <a:schemeClr val="bg2"/>
                    </a:solidFill>
                  </a:tcPr>
                </a:tc>
                <a:extLst>
                  <a:ext uri="{0D108BD9-81ED-4DB2-BD59-A6C34878D82A}">
                    <a16:rowId xmlns:a16="http://schemas.microsoft.com/office/drawing/2014/main" val="10012"/>
                  </a:ext>
                </a:extLst>
              </a:tr>
              <a:tr h="576901">
                <a:tc>
                  <a:txBody>
                    <a:bodyPr/>
                    <a:lstStyle/>
                    <a:p>
                      <a:r>
                        <a:rPr lang="en-US" sz="1300" b="1" dirty="0"/>
                        <a:t>Between the Testaments</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300" b="1" dirty="0"/>
                        <a:t>From end</a:t>
                      </a:r>
                      <a:r>
                        <a:rPr lang="en-US" sz="1300" b="1" baseline="0" dirty="0"/>
                        <a:t> of OT to the beginning of the NT</a:t>
                      </a:r>
                      <a:endParaRPr lang="en-US" sz="1300" b="1" dirty="0"/>
                    </a:p>
                    <a:p>
                      <a:endParaRPr lang="en-US" sz="600" b="1" dirty="0"/>
                    </a:p>
                  </a:txBody>
                  <a:tcPr marL="68580" marR="68580" marT="34290" marB="34290">
                    <a:solidFill>
                      <a:schemeClr val="bg2"/>
                    </a:solidFill>
                  </a:tcPr>
                </a:tc>
                <a:tc>
                  <a:txBody>
                    <a:bodyPr/>
                    <a:lstStyle/>
                    <a:p>
                      <a:r>
                        <a:rPr lang="en-US" sz="1300" b="1" dirty="0"/>
                        <a:t>None</a:t>
                      </a:r>
                    </a:p>
                  </a:txBody>
                  <a:tcPr marL="68580" marR="68580" marT="34290" marB="34290">
                    <a:solidFill>
                      <a:schemeClr val="bg2"/>
                    </a:solidFill>
                  </a:tcPr>
                </a:tc>
                <a:tc>
                  <a:txBody>
                    <a:bodyPr/>
                    <a:lstStyle/>
                    <a:p>
                      <a:pPr algn="ctr"/>
                      <a:r>
                        <a:rPr lang="en-US" sz="1300" b="1" dirty="0"/>
                        <a:t>400</a:t>
                      </a:r>
                    </a:p>
                  </a:txBody>
                  <a:tcPr marL="68580" marR="68580" marT="34290" marB="34290">
                    <a:solidFill>
                      <a:schemeClr val="bg2"/>
                    </a:solidFill>
                  </a:tcPr>
                </a:tc>
                <a:tc>
                  <a:txBody>
                    <a:bodyPr/>
                    <a:lstStyle/>
                    <a:p>
                      <a:r>
                        <a:rPr lang="en-US" sz="1300" b="1" dirty="0"/>
                        <a:t>Judas Maccabee</a:t>
                      </a:r>
                    </a:p>
                  </a:txBody>
                  <a:tcPr marL="68580" marR="68580" marT="34290" marB="34290">
                    <a:solidFill>
                      <a:schemeClr val="bg2"/>
                    </a:solidFill>
                  </a:tcPr>
                </a:tc>
                <a:extLst>
                  <a:ext uri="{0D108BD9-81ED-4DB2-BD59-A6C34878D82A}">
                    <a16:rowId xmlns:a16="http://schemas.microsoft.com/office/drawing/2014/main" val="10013"/>
                  </a:ext>
                </a:extLst>
              </a:tr>
              <a:tr h="481490">
                <a:tc>
                  <a:txBody>
                    <a:bodyPr/>
                    <a:lstStyle/>
                    <a:p>
                      <a:r>
                        <a:rPr lang="en-US" sz="1300" b="1" dirty="0"/>
                        <a:t>Life of Christ</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From birth of Jesus to ascension</a:t>
                      </a:r>
                    </a:p>
                  </a:txBody>
                  <a:tcPr marL="68580" marR="68580" marT="34290" marB="34290">
                    <a:solidFill>
                      <a:schemeClr val="bg2"/>
                    </a:solidFill>
                  </a:tcPr>
                </a:tc>
                <a:tc>
                  <a:txBody>
                    <a:bodyPr/>
                    <a:lstStyle/>
                    <a:p>
                      <a:r>
                        <a:rPr lang="en-US" sz="1300" b="1" dirty="0"/>
                        <a:t>Mt-Jhn 21; Acts1</a:t>
                      </a:r>
                    </a:p>
                  </a:txBody>
                  <a:tcPr marL="68580" marR="68580" marT="34290" marB="34290">
                    <a:solidFill>
                      <a:schemeClr val="bg2"/>
                    </a:solidFill>
                  </a:tcPr>
                </a:tc>
                <a:tc>
                  <a:txBody>
                    <a:bodyPr/>
                    <a:lstStyle/>
                    <a:p>
                      <a:pPr algn="ctr"/>
                      <a:r>
                        <a:rPr lang="en-US" sz="1300" b="1" dirty="0"/>
                        <a:t>34</a:t>
                      </a:r>
                    </a:p>
                  </a:txBody>
                  <a:tcPr marL="68580" marR="68580" marT="34290" marB="34290">
                    <a:solidFill>
                      <a:schemeClr val="bg2"/>
                    </a:solidFill>
                  </a:tcPr>
                </a:tc>
                <a:tc>
                  <a:txBody>
                    <a:bodyPr/>
                    <a:lstStyle/>
                    <a:p>
                      <a:r>
                        <a:rPr lang="en-US" sz="1300" b="1" dirty="0"/>
                        <a:t>Jesus</a:t>
                      </a:r>
                    </a:p>
                  </a:txBody>
                  <a:tcPr marL="68580" marR="68580" marT="34290" marB="34290">
                    <a:solidFill>
                      <a:schemeClr val="bg2"/>
                    </a:solidFill>
                  </a:tcPr>
                </a:tc>
                <a:extLst>
                  <a:ext uri="{0D108BD9-81ED-4DB2-BD59-A6C34878D82A}">
                    <a16:rowId xmlns:a16="http://schemas.microsoft.com/office/drawing/2014/main" val="10014"/>
                  </a:ext>
                </a:extLst>
              </a:tr>
              <a:tr h="498817">
                <a:tc>
                  <a:txBody>
                    <a:bodyPr/>
                    <a:lstStyle/>
                    <a:p>
                      <a:r>
                        <a:rPr lang="en-US" sz="1300" b="1" dirty="0"/>
                        <a:t>The Church</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rgbClr val="FFFF00"/>
                    </a:solidFill>
                  </a:tcPr>
                </a:tc>
                <a:tc>
                  <a:txBody>
                    <a:bodyPr/>
                    <a:lstStyle/>
                    <a:p>
                      <a:r>
                        <a:rPr lang="en-US" sz="1300" b="1" dirty="0"/>
                        <a:t>From ascension to death of John (96 AD approx.)</a:t>
                      </a:r>
                    </a:p>
                  </a:txBody>
                  <a:tcPr marL="68580" marR="68580" marT="34290" marB="34290">
                    <a:solidFill>
                      <a:srgbClr val="FFFF00"/>
                    </a:solidFill>
                  </a:tcPr>
                </a:tc>
                <a:tc>
                  <a:txBody>
                    <a:bodyPr/>
                    <a:lstStyle/>
                    <a:p>
                      <a:r>
                        <a:rPr lang="en-US" sz="1300" b="1" dirty="0"/>
                        <a:t>Acts 2-Revelation</a:t>
                      </a:r>
                    </a:p>
                  </a:txBody>
                  <a:tcPr marL="68580" marR="68580" marT="34290" marB="34290">
                    <a:solidFill>
                      <a:srgbClr val="FFFF00"/>
                    </a:solidFill>
                  </a:tcPr>
                </a:tc>
                <a:tc>
                  <a:txBody>
                    <a:bodyPr/>
                    <a:lstStyle/>
                    <a:p>
                      <a:pPr algn="ctr"/>
                      <a:r>
                        <a:rPr lang="en-US" sz="1300" b="1" dirty="0"/>
                        <a:t>70</a:t>
                      </a:r>
                    </a:p>
                  </a:txBody>
                  <a:tcPr marL="68580" marR="68580" marT="34290" marB="34290">
                    <a:solidFill>
                      <a:srgbClr val="FFFF00"/>
                    </a:solidFill>
                  </a:tcPr>
                </a:tc>
                <a:tc>
                  <a:txBody>
                    <a:bodyPr/>
                    <a:lstStyle/>
                    <a:p>
                      <a:r>
                        <a:rPr lang="en-US" sz="1300" b="1" dirty="0"/>
                        <a:t>Paul</a:t>
                      </a:r>
                    </a:p>
                  </a:txBody>
                  <a:tcPr marL="68580" marR="68580" marT="34290" marB="34290">
                    <a:solidFill>
                      <a:srgbClr val="FFFF00"/>
                    </a:solidFill>
                  </a:tcPr>
                </a:tc>
                <a:extLst>
                  <a:ext uri="{0D108BD9-81ED-4DB2-BD59-A6C34878D82A}">
                    <a16:rowId xmlns:a16="http://schemas.microsoft.com/office/drawing/2014/main" val="10015"/>
                  </a:ext>
                </a:extLst>
              </a:tr>
            </a:tbl>
          </a:graphicData>
        </a:graphic>
      </p:graphicFrame>
    </p:spTree>
    <p:extLst>
      <p:ext uri="{BB962C8B-B14F-4D97-AF65-F5344CB8AC3E}">
        <p14:creationId xmlns:p14="http://schemas.microsoft.com/office/powerpoint/2010/main" val="27832507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AD33EFE-BD42-BF4C-9675-76C4906B3D75}"/>
              </a:ext>
            </a:extLst>
          </p:cNvPr>
          <p:cNvSpPr txBox="1"/>
          <p:nvPr/>
        </p:nvSpPr>
        <p:spPr>
          <a:xfrm>
            <a:off x="1442434" y="110094"/>
            <a:ext cx="2057400" cy="6740307"/>
          </a:xfrm>
          <a:prstGeom prst="rect">
            <a:avLst/>
          </a:prstGeom>
          <a:noFill/>
        </p:spPr>
        <p:txBody>
          <a:bodyPr wrap="square" rtlCol="0">
            <a:spAutoFit/>
          </a:bodyPr>
          <a:lstStyle/>
          <a:p>
            <a:r>
              <a:rPr lang="en-US" sz="1600" b="1" dirty="0">
                <a:latin typeface="Arial" panose="020B0604020202020204" pitchFamily="34" charset="0"/>
                <a:cs typeface="Arial" panose="020B0604020202020204" pitchFamily="34" charset="0"/>
              </a:rPr>
              <a:t>Matthew</a:t>
            </a:r>
          </a:p>
          <a:p>
            <a:r>
              <a:rPr lang="en-US" sz="1600" b="1" dirty="0">
                <a:latin typeface="Arial" panose="020B0604020202020204" pitchFamily="34" charset="0"/>
                <a:cs typeface="Arial" panose="020B0604020202020204" pitchFamily="34" charset="0"/>
              </a:rPr>
              <a:t>Mark</a:t>
            </a:r>
          </a:p>
          <a:p>
            <a:r>
              <a:rPr lang="en-US" sz="1600" b="1" dirty="0">
                <a:latin typeface="Arial" panose="020B0604020202020204" pitchFamily="34" charset="0"/>
                <a:cs typeface="Arial" panose="020B0604020202020204" pitchFamily="34" charset="0"/>
              </a:rPr>
              <a:t>Luke </a:t>
            </a:r>
          </a:p>
          <a:p>
            <a:r>
              <a:rPr lang="en-US" sz="1600" b="1" dirty="0">
                <a:latin typeface="Arial" panose="020B0604020202020204" pitchFamily="34" charset="0"/>
                <a:cs typeface="Arial" panose="020B0604020202020204" pitchFamily="34" charset="0"/>
              </a:rPr>
              <a:t>John</a:t>
            </a:r>
          </a:p>
          <a:p>
            <a:r>
              <a:rPr lang="en-US" sz="1600" b="1" dirty="0">
                <a:latin typeface="Arial" panose="020B0604020202020204" pitchFamily="34" charset="0"/>
                <a:cs typeface="Arial" panose="020B0604020202020204" pitchFamily="34" charset="0"/>
              </a:rPr>
              <a:t>Acts</a:t>
            </a:r>
          </a:p>
          <a:p>
            <a:r>
              <a:rPr lang="en-US" sz="1600" b="1" dirty="0">
                <a:latin typeface="Arial" panose="020B0604020202020204" pitchFamily="34" charset="0"/>
                <a:cs typeface="Arial" panose="020B0604020202020204" pitchFamily="34" charset="0"/>
              </a:rPr>
              <a:t>Romans</a:t>
            </a:r>
          </a:p>
          <a:p>
            <a:r>
              <a:rPr lang="en-US" sz="1600" b="1" dirty="0">
                <a:latin typeface="Arial" panose="020B0604020202020204" pitchFamily="34" charset="0"/>
                <a:cs typeface="Arial" panose="020B0604020202020204" pitchFamily="34" charset="0"/>
              </a:rPr>
              <a:t>1 Corinthians</a:t>
            </a:r>
          </a:p>
          <a:p>
            <a:r>
              <a:rPr lang="en-US" sz="1600" b="1" dirty="0">
                <a:latin typeface="Arial" panose="020B0604020202020204" pitchFamily="34" charset="0"/>
                <a:cs typeface="Arial" panose="020B0604020202020204" pitchFamily="34" charset="0"/>
              </a:rPr>
              <a:t>2 Corinthians</a:t>
            </a:r>
          </a:p>
          <a:p>
            <a:r>
              <a:rPr lang="en-US" sz="1600" b="1" dirty="0">
                <a:latin typeface="Arial" panose="020B0604020202020204" pitchFamily="34" charset="0"/>
                <a:cs typeface="Arial" panose="020B0604020202020204" pitchFamily="34" charset="0"/>
              </a:rPr>
              <a:t>Galatians</a:t>
            </a:r>
          </a:p>
          <a:p>
            <a:r>
              <a:rPr lang="en-US" sz="1600" b="1" dirty="0">
                <a:latin typeface="Arial" panose="020B0604020202020204" pitchFamily="34" charset="0"/>
                <a:cs typeface="Arial" panose="020B0604020202020204" pitchFamily="34" charset="0"/>
              </a:rPr>
              <a:t>Ephesians</a:t>
            </a:r>
          </a:p>
          <a:p>
            <a:r>
              <a:rPr lang="en-US" sz="1600" b="1" dirty="0">
                <a:latin typeface="Arial" panose="020B0604020202020204" pitchFamily="34" charset="0"/>
                <a:cs typeface="Arial" panose="020B0604020202020204" pitchFamily="34" charset="0"/>
              </a:rPr>
              <a:t>Philippians</a:t>
            </a:r>
          </a:p>
          <a:p>
            <a:r>
              <a:rPr lang="en-US" sz="1600" b="1" dirty="0">
                <a:latin typeface="Arial" panose="020B0604020202020204" pitchFamily="34" charset="0"/>
                <a:cs typeface="Arial" panose="020B0604020202020204" pitchFamily="34" charset="0"/>
              </a:rPr>
              <a:t>Colossians</a:t>
            </a:r>
          </a:p>
          <a:p>
            <a:r>
              <a:rPr lang="en-US" sz="1600" b="1" dirty="0">
                <a:latin typeface="Arial" panose="020B0604020202020204" pitchFamily="34" charset="0"/>
                <a:cs typeface="Arial" panose="020B0604020202020204" pitchFamily="34" charset="0"/>
              </a:rPr>
              <a:t>1 Thessalonians</a:t>
            </a:r>
          </a:p>
          <a:p>
            <a:r>
              <a:rPr lang="en-US" sz="1600" b="1" dirty="0">
                <a:solidFill>
                  <a:srgbClr val="FF0000"/>
                </a:solidFill>
                <a:latin typeface="Arial" panose="020B0604020202020204" pitchFamily="34" charset="0"/>
                <a:cs typeface="Arial" panose="020B0604020202020204" pitchFamily="34" charset="0"/>
              </a:rPr>
              <a:t>2 Thessalonians</a:t>
            </a:r>
          </a:p>
          <a:p>
            <a:r>
              <a:rPr lang="en-US" sz="1600" b="1" dirty="0">
                <a:latin typeface="Arial" panose="020B0604020202020204" pitchFamily="34" charset="0"/>
                <a:cs typeface="Arial" panose="020B0604020202020204" pitchFamily="34" charset="0"/>
              </a:rPr>
              <a:t>1 Timothy</a:t>
            </a:r>
          </a:p>
          <a:p>
            <a:r>
              <a:rPr lang="en-US" sz="1600" b="1" dirty="0">
                <a:latin typeface="Arial" panose="020B0604020202020204" pitchFamily="34" charset="0"/>
                <a:cs typeface="Arial" panose="020B0604020202020204" pitchFamily="34" charset="0"/>
              </a:rPr>
              <a:t>2 Timothy</a:t>
            </a:r>
          </a:p>
          <a:p>
            <a:r>
              <a:rPr lang="en-US" sz="1600" b="1" dirty="0">
                <a:latin typeface="Arial" panose="020B0604020202020204" pitchFamily="34" charset="0"/>
                <a:cs typeface="Arial" panose="020B0604020202020204" pitchFamily="34" charset="0"/>
              </a:rPr>
              <a:t>Titus</a:t>
            </a:r>
          </a:p>
          <a:p>
            <a:r>
              <a:rPr lang="en-US" sz="1600" b="1" dirty="0">
                <a:latin typeface="Arial" panose="020B0604020202020204" pitchFamily="34" charset="0"/>
                <a:cs typeface="Arial" panose="020B0604020202020204" pitchFamily="34" charset="0"/>
              </a:rPr>
              <a:t>Philemon </a:t>
            </a:r>
          </a:p>
          <a:p>
            <a:r>
              <a:rPr lang="en-US" sz="1600" b="1" dirty="0">
                <a:latin typeface="Arial" panose="020B0604020202020204" pitchFamily="34" charset="0"/>
                <a:cs typeface="Arial" panose="020B0604020202020204" pitchFamily="34" charset="0"/>
              </a:rPr>
              <a:t>Hebrews</a:t>
            </a:r>
          </a:p>
          <a:p>
            <a:r>
              <a:rPr lang="en-US" sz="1600" b="1" dirty="0">
                <a:latin typeface="Arial" panose="020B0604020202020204" pitchFamily="34" charset="0"/>
                <a:cs typeface="Arial" panose="020B0604020202020204" pitchFamily="34" charset="0"/>
              </a:rPr>
              <a:t>James</a:t>
            </a:r>
          </a:p>
          <a:p>
            <a:r>
              <a:rPr lang="en-US" sz="1600" b="1" dirty="0">
                <a:latin typeface="Arial" panose="020B0604020202020204" pitchFamily="34" charset="0"/>
                <a:cs typeface="Arial" panose="020B0604020202020204" pitchFamily="34" charset="0"/>
              </a:rPr>
              <a:t>1 Peter</a:t>
            </a:r>
          </a:p>
          <a:p>
            <a:r>
              <a:rPr lang="en-US" sz="1600" b="1" dirty="0">
                <a:latin typeface="Arial" panose="020B0604020202020204" pitchFamily="34" charset="0"/>
                <a:cs typeface="Arial" panose="020B0604020202020204" pitchFamily="34" charset="0"/>
              </a:rPr>
              <a:t>2 Peter</a:t>
            </a:r>
          </a:p>
          <a:p>
            <a:r>
              <a:rPr lang="en-US" sz="1600" b="1" dirty="0">
                <a:latin typeface="Arial" panose="020B0604020202020204" pitchFamily="34" charset="0"/>
                <a:cs typeface="Arial" panose="020B0604020202020204" pitchFamily="34" charset="0"/>
              </a:rPr>
              <a:t>1 John</a:t>
            </a:r>
          </a:p>
          <a:p>
            <a:r>
              <a:rPr lang="en-US" sz="1600" b="1" dirty="0">
                <a:latin typeface="Arial" panose="020B0604020202020204" pitchFamily="34" charset="0"/>
                <a:cs typeface="Arial" panose="020B0604020202020204" pitchFamily="34" charset="0"/>
              </a:rPr>
              <a:t>2 John</a:t>
            </a:r>
          </a:p>
          <a:p>
            <a:r>
              <a:rPr lang="en-US" sz="1600" b="1" dirty="0">
                <a:latin typeface="Arial" panose="020B0604020202020204" pitchFamily="34" charset="0"/>
                <a:cs typeface="Arial" panose="020B0604020202020204" pitchFamily="34" charset="0"/>
              </a:rPr>
              <a:t>3 John</a:t>
            </a:r>
          </a:p>
          <a:p>
            <a:r>
              <a:rPr lang="en-US" sz="1600" b="1" dirty="0">
                <a:latin typeface="Arial" panose="020B0604020202020204" pitchFamily="34" charset="0"/>
                <a:cs typeface="Arial" panose="020B0604020202020204" pitchFamily="34" charset="0"/>
              </a:rPr>
              <a:t>Jude</a:t>
            </a:r>
          </a:p>
          <a:p>
            <a:r>
              <a:rPr lang="en-US" sz="1600" b="1" dirty="0">
                <a:latin typeface="Arial" panose="020B0604020202020204" pitchFamily="34" charset="0"/>
                <a:cs typeface="Arial" panose="020B0604020202020204" pitchFamily="34" charset="0"/>
              </a:rPr>
              <a:t>Revelation</a:t>
            </a:r>
          </a:p>
        </p:txBody>
      </p:sp>
      <p:sp>
        <p:nvSpPr>
          <p:cNvPr id="4" name="TextBox 3">
            <a:extLst>
              <a:ext uri="{FF2B5EF4-FFF2-40B4-BE49-F238E27FC236}">
                <a16:creationId xmlns:a16="http://schemas.microsoft.com/office/drawing/2014/main" id="{94FAC7AB-4D08-0F40-BB9F-C5E491FC73EC}"/>
              </a:ext>
            </a:extLst>
          </p:cNvPr>
          <p:cNvSpPr txBox="1"/>
          <p:nvPr/>
        </p:nvSpPr>
        <p:spPr>
          <a:xfrm>
            <a:off x="6019800" y="125290"/>
            <a:ext cx="3094828" cy="7471373"/>
          </a:xfrm>
          <a:prstGeom prst="rect">
            <a:avLst/>
          </a:prstGeom>
          <a:noFill/>
        </p:spPr>
        <p:txBody>
          <a:bodyPr wrap="square" rtlCol="0">
            <a:spAutoFit/>
          </a:bodyPr>
          <a:lstStyle/>
          <a:p>
            <a:r>
              <a:rPr lang="en-US" sz="1600" b="1" dirty="0">
                <a:latin typeface="Arial" panose="020B0604020202020204" pitchFamily="34" charset="0"/>
                <a:cs typeface="Arial" panose="020B0604020202020204" pitchFamily="34" charset="0"/>
              </a:rPr>
              <a:t>James	          	50 AD	</a:t>
            </a:r>
          </a:p>
          <a:p>
            <a:r>
              <a:rPr lang="en-US" sz="1600" b="1" dirty="0">
                <a:latin typeface="Arial" panose="020B0604020202020204" pitchFamily="34" charset="0"/>
                <a:cs typeface="Arial" panose="020B0604020202020204" pitchFamily="34" charset="0"/>
              </a:rPr>
              <a:t>Mark		50 AD</a:t>
            </a:r>
          </a:p>
          <a:p>
            <a:r>
              <a:rPr lang="en-US" sz="1600" b="1" dirty="0">
                <a:latin typeface="Arial" panose="020B0604020202020204" pitchFamily="34" charset="0"/>
                <a:cs typeface="Arial" panose="020B0604020202020204" pitchFamily="34" charset="0"/>
              </a:rPr>
              <a:t>1 Thessalonians	52 AD</a:t>
            </a:r>
          </a:p>
          <a:p>
            <a:r>
              <a:rPr lang="en-US" sz="1600" b="1" u="sng" dirty="0">
                <a:solidFill>
                  <a:srgbClr val="FF0000"/>
                </a:solidFill>
                <a:latin typeface="Arial" panose="020B0604020202020204" pitchFamily="34" charset="0"/>
                <a:cs typeface="Arial" panose="020B0604020202020204" pitchFamily="34" charset="0"/>
              </a:rPr>
              <a:t>2 Thessalonians</a:t>
            </a:r>
            <a:r>
              <a:rPr lang="en-US" sz="1600" b="1" dirty="0">
                <a:latin typeface="Arial" panose="020B0604020202020204" pitchFamily="34" charset="0"/>
                <a:cs typeface="Arial" panose="020B0604020202020204" pitchFamily="34" charset="0"/>
              </a:rPr>
              <a:t>	52 AD</a:t>
            </a:r>
          </a:p>
          <a:p>
            <a:r>
              <a:rPr lang="en-US" sz="1600" b="1" dirty="0">
                <a:latin typeface="Arial" panose="020B0604020202020204" pitchFamily="34" charset="0"/>
                <a:cs typeface="Arial" panose="020B0604020202020204" pitchFamily="34" charset="0"/>
              </a:rPr>
              <a:t>1 Corinthians	57 AD</a:t>
            </a:r>
          </a:p>
          <a:p>
            <a:r>
              <a:rPr lang="en-US" sz="1600" b="1" dirty="0">
                <a:latin typeface="Arial" panose="020B0604020202020204" pitchFamily="34" charset="0"/>
                <a:cs typeface="Arial" panose="020B0604020202020204" pitchFamily="34" charset="0"/>
              </a:rPr>
              <a:t>2 Corinthians	57 AD</a:t>
            </a:r>
          </a:p>
          <a:p>
            <a:r>
              <a:rPr lang="en-US" sz="1600" b="1" dirty="0">
                <a:latin typeface="Arial" panose="020B0604020202020204" pitchFamily="34" charset="0"/>
                <a:cs typeface="Arial" panose="020B0604020202020204" pitchFamily="34" charset="0"/>
              </a:rPr>
              <a:t>Galatians	58 AD</a:t>
            </a:r>
          </a:p>
          <a:p>
            <a:r>
              <a:rPr lang="en-US" sz="1600" b="1" dirty="0">
                <a:latin typeface="Arial" panose="020B0604020202020204" pitchFamily="34" charset="0"/>
                <a:cs typeface="Arial" panose="020B0604020202020204" pitchFamily="34" charset="0"/>
              </a:rPr>
              <a:t>Romans		58 AD</a:t>
            </a:r>
          </a:p>
          <a:p>
            <a:r>
              <a:rPr lang="en-US" sz="1600" b="1" dirty="0">
                <a:latin typeface="Arial" panose="020B0604020202020204" pitchFamily="34" charset="0"/>
                <a:cs typeface="Arial" panose="020B0604020202020204" pitchFamily="34" charset="0"/>
              </a:rPr>
              <a:t>Matthew		58 AD</a:t>
            </a:r>
          </a:p>
          <a:p>
            <a:r>
              <a:rPr lang="en-US" sz="1600" b="1" dirty="0">
                <a:latin typeface="Arial" panose="020B0604020202020204" pitchFamily="34" charset="0"/>
                <a:cs typeface="Arial" panose="020B0604020202020204" pitchFamily="34" charset="0"/>
              </a:rPr>
              <a:t>Luke		58 AD</a:t>
            </a:r>
          </a:p>
          <a:p>
            <a:r>
              <a:rPr lang="en-US" sz="1600" b="1" dirty="0">
                <a:latin typeface="Arial" panose="020B0604020202020204" pitchFamily="34" charset="0"/>
                <a:cs typeface="Arial" panose="020B0604020202020204" pitchFamily="34" charset="0"/>
              </a:rPr>
              <a:t>Acts		62 AD</a:t>
            </a:r>
          </a:p>
          <a:p>
            <a:r>
              <a:rPr lang="en-US" sz="1600" b="1" dirty="0">
                <a:latin typeface="Arial" panose="020B0604020202020204" pitchFamily="34" charset="0"/>
                <a:cs typeface="Arial" panose="020B0604020202020204" pitchFamily="34" charset="0"/>
              </a:rPr>
              <a:t>Philippians	62 AD</a:t>
            </a:r>
          </a:p>
          <a:p>
            <a:r>
              <a:rPr lang="en-US" sz="1600" b="1" dirty="0">
                <a:latin typeface="Arial" panose="020B0604020202020204" pitchFamily="34" charset="0"/>
                <a:cs typeface="Arial" panose="020B0604020202020204" pitchFamily="34" charset="0"/>
              </a:rPr>
              <a:t>Philemon	62 AD</a:t>
            </a:r>
          </a:p>
          <a:p>
            <a:r>
              <a:rPr lang="en-US" sz="1600" b="1" dirty="0">
                <a:latin typeface="Arial" panose="020B0604020202020204" pitchFamily="34" charset="0"/>
                <a:cs typeface="Arial" panose="020B0604020202020204" pitchFamily="34" charset="0"/>
              </a:rPr>
              <a:t>Colossians	62 AD</a:t>
            </a:r>
          </a:p>
          <a:p>
            <a:r>
              <a:rPr lang="en-US" sz="1600" b="1" dirty="0">
                <a:latin typeface="Arial" panose="020B0604020202020204" pitchFamily="34" charset="0"/>
                <a:cs typeface="Arial" panose="020B0604020202020204" pitchFamily="34" charset="0"/>
              </a:rPr>
              <a:t>Ephesians	62 AD</a:t>
            </a:r>
          </a:p>
          <a:p>
            <a:r>
              <a:rPr lang="en-US" sz="1600" b="1" dirty="0">
                <a:latin typeface="Arial" panose="020B0604020202020204" pitchFamily="34" charset="0"/>
                <a:cs typeface="Arial" panose="020B0604020202020204" pitchFamily="34" charset="0"/>
              </a:rPr>
              <a:t>1 Peter		65 AD</a:t>
            </a:r>
          </a:p>
          <a:p>
            <a:r>
              <a:rPr lang="en-US" sz="1600" b="1" dirty="0">
                <a:latin typeface="Arial" panose="020B0604020202020204" pitchFamily="34" charset="0"/>
                <a:cs typeface="Arial" panose="020B0604020202020204" pitchFamily="34" charset="0"/>
              </a:rPr>
              <a:t>2 Peter 		67 AD</a:t>
            </a:r>
          </a:p>
          <a:p>
            <a:r>
              <a:rPr lang="en-US" sz="1600" b="1" dirty="0">
                <a:latin typeface="Arial" panose="020B0604020202020204" pitchFamily="34" charset="0"/>
                <a:cs typeface="Arial" panose="020B0604020202020204" pitchFamily="34" charset="0"/>
              </a:rPr>
              <a:t>Jude 		67 AD</a:t>
            </a:r>
          </a:p>
          <a:p>
            <a:r>
              <a:rPr lang="en-US" sz="1600" b="1" dirty="0">
                <a:latin typeface="Arial" panose="020B0604020202020204" pitchFamily="34" charset="0"/>
                <a:cs typeface="Arial" panose="020B0604020202020204" pitchFamily="34" charset="0"/>
              </a:rPr>
              <a:t>Titus		67 AD</a:t>
            </a:r>
          </a:p>
          <a:p>
            <a:r>
              <a:rPr lang="en-US" sz="1600" b="1" dirty="0">
                <a:latin typeface="Arial" panose="020B0604020202020204" pitchFamily="34" charset="0"/>
                <a:cs typeface="Arial" panose="020B0604020202020204" pitchFamily="34" charset="0"/>
              </a:rPr>
              <a:t>1 Timothy	67 AD</a:t>
            </a:r>
          </a:p>
          <a:p>
            <a:r>
              <a:rPr lang="en-US" sz="1600" b="1" dirty="0">
                <a:latin typeface="Arial" panose="020B0604020202020204" pitchFamily="34" charset="0"/>
                <a:cs typeface="Arial" panose="020B0604020202020204" pitchFamily="34" charset="0"/>
              </a:rPr>
              <a:t>2 Timothy	68 AD</a:t>
            </a:r>
          </a:p>
          <a:p>
            <a:r>
              <a:rPr lang="en-US" sz="1600" b="1" dirty="0">
                <a:latin typeface="Arial" panose="020B0604020202020204" pitchFamily="34" charset="0"/>
                <a:cs typeface="Arial" panose="020B0604020202020204" pitchFamily="34" charset="0"/>
              </a:rPr>
              <a:t>Hebrews		69 AD</a:t>
            </a:r>
          </a:p>
          <a:p>
            <a:r>
              <a:rPr lang="en-US" sz="1600" b="1" dirty="0">
                <a:latin typeface="Arial" panose="020B0604020202020204" pitchFamily="34" charset="0"/>
                <a:cs typeface="Arial" panose="020B0604020202020204" pitchFamily="34" charset="0"/>
              </a:rPr>
              <a:t>John (Gospel)	85 AD</a:t>
            </a:r>
          </a:p>
          <a:p>
            <a:r>
              <a:rPr lang="en-US" sz="1600" b="1" dirty="0">
                <a:latin typeface="Arial" panose="020B0604020202020204" pitchFamily="34" charset="0"/>
                <a:cs typeface="Arial" panose="020B0604020202020204" pitchFamily="34" charset="0"/>
              </a:rPr>
              <a:t>1 John		85 AD</a:t>
            </a:r>
          </a:p>
          <a:p>
            <a:r>
              <a:rPr lang="en-US" sz="1600" b="1" dirty="0">
                <a:latin typeface="Arial" panose="020B0604020202020204" pitchFamily="34" charset="0"/>
                <a:cs typeface="Arial" panose="020B0604020202020204" pitchFamily="34" charset="0"/>
              </a:rPr>
              <a:t>2 John		85 AD</a:t>
            </a:r>
          </a:p>
          <a:p>
            <a:r>
              <a:rPr lang="en-US" sz="1600" b="1" dirty="0">
                <a:latin typeface="Arial" panose="020B0604020202020204" pitchFamily="34" charset="0"/>
                <a:cs typeface="Arial" panose="020B0604020202020204" pitchFamily="34" charset="0"/>
              </a:rPr>
              <a:t>3 John		85 AD</a:t>
            </a:r>
          </a:p>
          <a:p>
            <a:r>
              <a:rPr lang="en-US" sz="1600" b="1" dirty="0">
                <a:latin typeface="Arial" panose="020B0604020202020204" pitchFamily="34" charset="0"/>
                <a:cs typeface="Arial" panose="020B0604020202020204" pitchFamily="34" charset="0"/>
              </a:rPr>
              <a:t>Revelation	95 AD</a:t>
            </a:r>
          </a:p>
          <a:p>
            <a:endParaRPr lang="en-US" sz="1600" b="1" dirty="0">
              <a:latin typeface="Arial" panose="020B0604020202020204" pitchFamily="34" charset="0"/>
              <a:cs typeface="Arial" panose="020B0604020202020204" pitchFamily="34" charset="0"/>
            </a:endParaRPr>
          </a:p>
          <a:p>
            <a:endParaRPr lang="en-US" sz="1600" b="1" dirty="0">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F51E2DC5-378E-854C-A332-707165DEEF17}"/>
              </a:ext>
            </a:extLst>
          </p:cNvPr>
          <p:cNvSpPr txBox="1"/>
          <p:nvPr/>
        </p:nvSpPr>
        <p:spPr>
          <a:xfrm>
            <a:off x="457200" y="1143000"/>
            <a:ext cx="695960" cy="2648802"/>
          </a:xfrm>
          <a:prstGeom prst="rect">
            <a:avLst/>
          </a:prstGeom>
          <a:solidFill>
            <a:schemeClr val="tx1"/>
          </a:solidFill>
        </p:spPr>
        <p:txBody>
          <a:bodyPr vert="wordArtVert" wrap="none" rtlCol="0">
            <a:spAutoFit/>
          </a:bodyPr>
          <a:lstStyle/>
          <a:p>
            <a:r>
              <a:rPr lang="en-US" sz="2800" dirty="0">
                <a:solidFill>
                  <a:schemeClr val="bg1"/>
                </a:solidFill>
              </a:rPr>
              <a:t>CANON</a:t>
            </a:r>
          </a:p>
        </p:txBody>
      </p:sp>
      <p:sp>
        <p:nvSpPr>
          <p:cNvPr id="6" name="TextBox 5">
            <a:extLst>
              <a:ext uri="{FF2B5EF4-FFF2-40B4-BE49-F238E27FC236}">
                <a16:creationId xmlns:a16="http://schemas.microsoft.com/office/drawing/2014/main" id="{C9AE2C7E-A03C-4E48-A232-60C14185D943}"/>
              </a:ext>
            </a:extLst>
          </p:cNvPr>
          <p:cNvSpPr txBox="1"/>
          <p:nvPr/>
        </p:nvSpPr>
        <p:spPr>
          <a:xfrm>
            <a:off x="4572000" y="125290"/>
            <a:ext cx="695960" cy="6725111"/>
          </a:xfrm>
          <a:prstGeom prst="rect">
            <a:avLst/>
          </a:prstGeom>
          <a:solidFill>
            <a:schemeClr val="tx1"/>
          </a:solidFill>
        </p:spPr>
        <p:txBody>
          <a:bodyPr vert="wordArtVert" wrap="none" rtlCol="0">
            <a:spAutoFit/>
          </a:bodyPr>
          <a:lstStyle/>
          <a:p>
            <a:r>
              <a:rPr lang="en-US" sz="2800" dirty="0">
                <a:solidFill>
                  <a:schemeClr val="bg1"/>
                </a:solidFill>
              </a:rPr>
              <a:t>CHRONOLOGICAL</a:t>
            </a:r>
          </a:p>
        </p:txBody>
      </p:sp>
      <p:sp>
        <p:nvSpPr>
          <p:cNvPr id="7" name="TextBox 6">
            <a:extLst>
              <a:ext uri="{FF2B5EF4-FFF2-40B4-BE49-F238E27FC236}">
                <a16:creationId xmlns:a16="http://schemas.microsoft.com/office/drawing/2014/main" id="{63FA542F-8C30-4545-95F1-978F95B0399D}"/>
              </a:ext>
            </a:extLst>
          </p:cNvPr>
          <p:cNvSpPr txBox="1"/>
          <p:nvPr/>
        </p:nvSpPr>
        <p:spPr>
          <a:xfrm>
            <a:off x="-2895600" y="4419600"/>
            <a:ext cx="184731" cy="369332"/>
          </a:xfrm>
          <a:prstGeom prst="rect">
            <a:avLst/>
          </a:prstGeom>
          <a:noFill/>
        </p:spPr>
        <p:txBody>
          <a:bodyPr wrap="none" rtlCol="0">
            <a:spAutoFit/>
          </a:bodyPr>
          <a:lstStyle/>
          <a:p>
            <a:endParaRPr lang="en-US" dirty="0"/>
          </a:p>
        </p:txBody>
      </p:sp>
      <p:sp>
        <p:nvSpPr>
          <p:cNvPr id="8" name="TextBox 7">
            <a:extLst>
              <a:ext uri="{FF2B5EF4-FFF2-40B4-BE49-F238E27FC236}">
                <a16:creationId xmlns:a16="http://schemas.microsoft.com/office/drawing/2014/main" id="{03A6B7C7-9372-A14C-95C6-401571F2815C}"/>
              </a:ext>
            </a:extLst>
          </p:cNvPr>
          <p:cNvSpPr txBox="1"/>
          <p:nvPr/>
        </p:nvSpPr>
        <p:spPr>
          <a:xfrm>
            <a:off x="29372" y="5780782"/>
            <a:ext cx="1242060" cy="1077218"/>
          </a:xfrm>
          <a:prstGeom prst="rect">
            <a:avLst/>
          </a:prstGeom>
          <a:noFill/>
        </p:spPr>
        <p:txBody>
          <a:bodyPr wrap="square" rtlCol="0">
            <a:spAutoFit/>
          </a:bodyPr>
          <a:lstStyle/>
          <a:p>
            <a:r>
              <a:rPr lang="en-US" sz="1600" i="1" dirty="0"/>
              <a:t>*From Hester, Heart of NT History</a:t>
            </a:r>
          </a:p>
        </p:txBody>
      </p:sp>
    </p:spTree>
    <p:extLst>
      <p:ext uri="{BB962C8B-B14F-4D97-AF65-F5344CB8AC3E}">
        <p14:creationId xmlns:p14="http://schemas.microsoft.com/office/powerpoint/2010/main" val="29569304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A48D11-4B4A-7F4F-87FA-29D802DEF44D}"/>
              </a:ext>
            </a:extLst>
          </p:cNvPr>
          <p:cNvSpPr>
            <a:spLocks noGrp="1"/>
          </p:cNvSpPr>
          <p:nvPr>
            <p:ph type="title"/>
          </p:nvPr>
        </p:nvSpPr>
        <p:spPr/>
        <p:txBody>
          <a:bodyPr>
            <a:normAutofit/>
          </a:bodyPr>
          <a:lstStyle/>
          <a:p>
            <a:r>
              <a:rPr lang="en-US" sz="3200" dirty="0"/>
              <a:t>About the New Testament  “Canon”</a:t>
            </a:r>
          </a:p>
        </p:txBody>
      </p:sp>
      <p:sp>
        <p:nvSpPr>
          <p:cNvPr id="3" name="Content Placeholder 2">
            <a:extLst>
              <a:ext uri="{FF2B5EF4-FFF2-40B4-BE49-F238E27FC236}">
                <a16:creationId xmlns:a16="http://schemas.microsoft.com/office/drawing/2014/main" id="{D084CC27-97BF-3748-B3CC-461AF0B630A5}"/>
              </a:ext>
            </a:extLst>
          </p:cNvPr>
          <p:cNvSpPr>
            <a:spLocks noGrp="1"/>
          </p:cNvSpPr>
          <p:nvPr>
            <p:ph idx="1"/>
          </p:nvPr>
        </p:nvSpPr>
        <p:spPr>
          <a:xfrm>
            <a:off x="0" y="1676399"/>
            <a:ext cx="9144000" cy="5103019"/>
          </a:xfrm>
        </p:spPr>
        <p:txBody>
          <a:bodyPr/>
          <a:lstStyle/>
          <a:p>
            <a:pPr marL="118872" indent="0">
              <a:buNone/>
            </a:pPr>
            <a:r>
              <a:rPr lang="en-US" sz="2400" dirty="0"/>
              <a:t>The list of books which are recognized as inspired and authoritative. </a:t>
            </a:r>
          </a:p>
          <a:p>
            <a:pPr marL="118872" indent="0">
              <a:buNone/>
            </a:pPr>
            <a:endParaRPr lang="en-US" dirty="0"/>
          </a:p>
          <a:p>
            <a:endParaRPr lang="en-US" dirty="0"/>
          </a:p>
          <a:p>
            <a:endParaRPr lang="en-US" dirty="0"/>
          </a:p>
          <a:p>
            <a:endParaRPr lang="en-US" dirty="0"/>
          </a:p>
        </p:txBody>
      </p:sp>
      <p:sp>
        <p:nvSpPr>
          <p:cNvPr id="6" name="TextBox 5">
            <a:extLst>
              <a:ext uri="{FF2B5EF4-FFF2-40B4-BE49-F238E27FC236}">
                <a16:creationId xmlns:a16="http://schemas.microsoft.com/office/drawing/2014/main" id="{CA80445A-2EA1-FA4B-9E8F-738F634D433B}"/>
              </a:ext>
            </a:extLst>
          </p:cNvPr>
          <p:cNvSpPr txBox="1"/>
          <p:nvPr/>
        </p:nvSpPr>
        <p:spPr>
          <a:xfrm>
            <a:off x="91476" y="3096986"/>
            <a:ext cx="1554732" cy="1754326"/>
          </a:xfrm>
          <a:prstGeom prst="rect">
            <a:avLst/>
          </a:prstGeom>
          <a:noFill/>
          <a:ln>
            <a:solidFill>
              <a:schemeClr val="tx1"/>
            </a:solidFill>
          </a:ln>
        </p:spPr>
        <p:txBody>
          <a:bodyPr wrap="square" rtlCol="0">
            <a:spAutoFit/>
          </a:bodyPr>
          <a:lstStyle/>
          <a:p>
            <a:r>
              <a:rPr lang="en-US" b="1" u="sng" dirty="0"/>
              <a:t>Gospels</a:t>
            </a:r>
            <a:r>
              <a:rPr lang="en-US" dirty="0"/>
              <a:t> (4)</a:t>
            </a:r>
            <a:endParaRPr lang="en-US" b="1" u="sng" dirty="0"/>
          </a:p>
          <a:p>
            <a:r>
              <a:rPr lang="en-US" dirty="0"/>
              <a:t>Matthew </a:t>
            </a:r>
          </a:p>
          <a:p>
            <a:r>
              <a:rPr lang="en-US" dirty="0"/>
              <a:t>Mark </a:t>
            </a:r>
          </a:p>
          <a:p>
            <a:r>
              <a:rPr lang="en-US" dirty="0"/>
              <a:t>Luke</a:t>
            </a:r>
          </a:p>
          <a:p>
            <a:r>
              <a:rPr lang="en-US" dirty="0"/>
              <a:t>John</a:t>
            </a:r>
          </a:p>
          <a:p>
            <a:endParaRPr lang="en-US" dirty="0"/>
          </a:p>
        </p:txBody>
      </p:sp>
      <p:sp>
        <p:nvSpPr>
          <p:cNvPr id="7" name="TextBox 6">
            <a:extLst>
              <a:ext uri="{FF2B5EF4-FFF2-40B4-BE49-F238E27FC236}">
                <a16:creationId xmlns:a16="http://schemas.microsoft.com/office/drawing/2014/main" id="{045F3FC1-D6CA-5848-8695-40847539D854}"/>
              </a:ext>
            </a:extLst>
          </p:cNvPr>
          <p:cNvSpPr txBox="1"/>
          <p:nvPr/>
        </p:nvSpPr>
        <p:spPr>
          <a:xfrm>
            <a:off x="1757221" y="3096986"/>
            <a:ext cx="1082169" cy="923330"/>
          </a:xfrm>
          <a:prstGeom prst="rect">
            <a:avLst/>
          </a:prstGeom>
          <a:noFill/>
          <a:ln>
            <a:solidFill>
              <a:schemeClr val="tx1"/>
            </a:solidFill>
          </a:ln>
        </p:spPr>
        <p:txBody>
          <a:bodyPr wrap="square" rtlCol="0">
            <a:spAutoFit/>
          </a:bodyPr>
          <a:lstStyle/>
          <a:p>
            <a:r>
              <a:rPr lang="en-US" b="1" u="sng" dirty="0"/>
              <a:t>Acts </a:t>
            </a:r>
            <a:r>
              <a:rPr lang="en-US" u="sng" dirty="0"/>
              <a:t>(1)</a:t>
            </a:r>
          </a:p>
          <a:p>
            <a:r>
              <a:rPr lang="en-US" dirty="0"/>
              <a:t>Book of History</a:t>
            </a:r>
          </a:p>
        </p:txBody>
      </p:sp>
      <p:sp>
        <p:nvSpPr>
          <p:cNvPr id="8" name="TextBox 7">
            <a:extLst>
              <a:ext uri="{FF2B5EF4-FFF2-40B4-BE49-F238E27FC236}">
                <a16:creationId xmlns:a16="http://schemas.microsoft.com/office/drawing/2014/main" id="{05D71320-4DAB-2441-9D73-DC75850A5117}"/>
              </a:ext>
            </a:extLst>
          </p:cNvPr>
          <p:cNvSpPr txBox="1"/>
          <p:nvPr/>
        </p:nvSpPr>
        <p:spPr>
          <a:xfrm>
            <a:off x="2914174" y="3099988"/>
            <a:ext cx="2025683" cy="3139321"/>
          </a:xfrm>
          <a:prstGeom prst="rect">
            <a:avLst/>
          </a:prstGeom>
          <a:noFill/>
          <a:ln>
            <a:solidFill>
              <a:schemeClr val="tx1"/>
            </a:solidFill>
          </a:ln>
        </p:spPr>
        <p:txBody>
          <a:bodyPr wrap="none" rtlCol="0">
            <a:spAutoFit/>
          </a:bodyPr>
          <a:lstStyle/>
          <a:p>
            <a:r>
              <a:rPr lang="en-US" b="1" u="sng" dirty="0"/>
              <a:t>Letters of Paul</a:t>
            </a:r>
            <a:r>
              <a:rPr lang="en-US" dirty="0"/>
              <a:t> (13)</a:t>
            </a:r>
            <a:endParaRPr lang="en-US" b="1" u="sng" dirty="0"/>
          </a:p>
          <a:p>
            <a:r>
              <a:rPr lang="en-US" b="1" dirty="0">
                <a:solidFill>
                  <a:srgbClr val="FF0000"/>
                </a:solidFill>
              </a:rPr>
              <a:t>Thessalonians</a:t>
            </a:r>
            <a:r>
              <a:rPr lang="en-US" dirty="0"/>
              <a:t> (2)</a:t>
            </a:r>
          </a:p>
          <a:p>
            <a:r>
              <a:rPr lang="en-US" dirty="0"/>
              <a:t>Corinthians (2)</a:t>
            </a:r>
          </a:p>
          <a:p>
            <a:r>
              <a:rPr lang="en-US" dirty="0"/>
              <a:t>Romans</a:t>
            </a:r>
          </a:p>
          <a:p>
            <a:r>
              <a:rPr lang="en-US" dirty="0"/>
              <a:t>Galatians </a:t>
            </a:r>
          </a:p>
          <a:p>
            <a:r>
              <a:rPr lang="en-US" dirty="0"/>
              <a:t>Philippians</a:t>
            </a:r>
          </a:p>
          <a:p>
            <a:r>
              <a:rPr lang="en-US" dirty="0"/>
              <a:t>Philemon</a:t>
            </a:r>
          </a:p>
          <a:p>
            <a:r>
              <a:rPr lang="en-US" dirty="0"/>
              <a:t>Ephesians</a:t>
            </a:r>
          </a:p>
          <a:p>
            <a:r>
              <a:rPr lang="en-US" dirty="0"/>
              <a:t>Colossians</a:t>
            </a:r>
          </a:p>
          <a:p>
            <a:r>
              <a:rPr lang="en-US" dirty="0"/>
              <a:t>Timothy (2)</a:t>
            </a:r>
          </a:p>
          <a:p>
            <a:r>
              <a:rPr lang="en-US" dirty="0"/>
              <a:t>Titus</a:t>
            </a:r>
          </a:p>
        </p:txBody>
      </p:sp>
      <p:sp>
        <p:nvSpPr>
          <p:cNvPr id="9" name="TextBox 8">
            <a:extLst>
              <a:ext uri="{FF2B5EF4-FFF2-40B4-BE49-F238E27FC236}">
                <a16:creationId xmlns:a16="http://schemas.microsoft.com/office/drawing/2014/main" id="{134057AB-E90B-2A4C-83A1-A9BE516C2B8D}"/>
              </a:ext>
            </a:extLst>
          </p:cNvPr>
          <p:cNvSpPr txBox="1"/>
          <p:nvPr/>
        </p:nvSpPr>
        <p:spPr>
          <a:xfrm>
            <a:off x="5014641" y="3096986"/>
            <a:ext cx="2116849" cy="1754326"/>
          </a:xfrm>
          <a:prstGeom prst="rect">
            <a:avLst/>
          </a:prstGeom>
          <a:noFill/>
          <a:ln>
            <a:solidFill>
              <a:schemeClr val="tx1"/>
            </a:solidFill>
          </a:ln>
        </p:spPr>
        <p:txBody>
          <a:bodyPr wrap="square" rtlCol="0">
            <a:spAutoFit/>
          </a:bodyPr>
          <a:lstStyle/>
          <a:p>
            <a:r>
              <a:rPr lang="en-US" b="1" u="sng" dirty="0"/>
              <a:t>General Letters</a:t>
            </a:r>
            <a:r>
              <a:rPr lang="en-US" b="1" dirty="0"/>
              <a:t> </a:t>
            </a:r>
            <a:r>
              <a:rPr lang="en-US" dirty="0"/>
              <a:t>(8)</a:t>
            </a:r>
          </a:p>
          <a:p>
            <a:r>
              <a:rPr lang="en-US" dirty="0"/>
              <a:t>James</a:t>
            </a:r>
          </a:p>
          <a:p>
            <a:r>
              <a:rPr lang="en-US" dirty="0"/>
              <a:t>1 &amp; 2 Peter</a:t>
            </a:r>
          </a:p>
          <a:p>
            <a:r>
              <a:rPr lang="en-US" dirty="0"/>
              <a:t>1,2, 3 John </a:t>
            </a:r>
          </a:p>
          <a:p>
            <a:r>
              <a:rPr lang="en-US" dirty="0"/>
              <a:t>Jude</a:t>
            </a:r>
          </a:p>
          <a:p>
            <a:r>
              <a:rPr lang="en-US" dirty="0"/>
              <a:t>Hebrews</a:t>
            </a:r>
          </a:p>
        </p:txBody>
      </p:sp>
      <p:sp>
        <p:nvSpPr>
          <p:cNvPr id="10" name="TextBox 9">
            <a:extLst>
              <a:ext uri="{FF2B5EF4-FFF2-40B4-BE49-F238E27FC236}">
                <a16:creationId xmlns:a16="http://schemas.microsoft.com/office/drawing/2014/main" id="{BC2F2823-52DA-514C-81EE-9121E799D0F7}"/>
              </a:ext>
            </a:extLst>
          </p:cNvPr>
          <p:cNvSpPr txBox="1"/>
          <p:nvPr/>
        </p:nvSpPr>
        <p:spPr>
          <a:xfrm>
            <a:off x="7183260" y="3088165"/>
            <a:ext cx="1743123" cy="646331"/>
          </a:xfrm>
          <a:prstGeom prst="rect">
            <a:avLst/>
          </a:prstGeom>
          <a:noFill/>
          <a:ln>
            <a:solidFill>
              <a:schemeClr val="tx1"/>
            </a:solidFill>
          </a:ln>
        </p:spPr>
        <p:txBody>
          <a:bodyPr wrap="square" rtlCol="0">
            <a:spAutoFit/>
          </a:bodyPr>
          <a:lstStyle/>
          <a:p>
            <a:r>
              <a:rPr lang="en-US" b="1" u="sng" dirty="0"/>
              <a:t>Apocalyptic </a:t>
            </a:r>
            <a:r>
              <a:rPr lang="en-US" dirty="0"/>
              <a:t>(1)</a:t>
            </a:r>
          </a:p>
          <a:p>
            <a:r>
              <a:rPr lang="en-US" dirty="0"/>
              <a:t>Revelation</a:t>
            </a:r>
          </a:p>
        </p:txBody>
      </p:sp>
      <p:sp>
        <p:nvSpPr>
          <p:cNvPr id="11" name="TextBox 10">
            <a:extLst>
              <a:ext uri="{FF2B5EF4-FFF2-40B4-BE49-F238E27FC236}">
                <a16:creationId xmlns:a16="http://schemas.microsoft.com/office/drawing/2014/main" id="{098642B6-6552-4740-8F29-66F51538197E}"/>
              </a:ext>
            </a:extLst>
          </p:cNvPr>
          <p:cNvSpPr txBox="1"/>
          <p:nvPr/>
        </p:nvSpPr>
        <p:spPr>
          <a:xfrm>
            <a:off x="2667000" y="2466689"/>
            <a:ext cx="2829621" cy="523220"/>
          </a:xfrm>
          <a:prstGeom prst="rect">
            <a:avLst/>
          </a:prstGeom>
          <a:noFill/>
        </p:spPr>
        <p:txBody>
          <a:bodyPr wrap="none" rtlCol="0">
            <a:spAutoFit/>
          </a:bodyPr>
          <a:lstStyle/>
          <a:p>
            <a:r>
              <a:rPr lang="en-US" sz="2800" dirty="0">
                <a:latin typeface="Aharoni" panose="02010803020104030203" pitchFamily="2" charset="-79"/>
                <a:cs typeface="Aharoni" panose="02010803020104030203" pitchFamily="2" charset="-79"/>
              </a:rPr>
              <a:t>FIVE DIVISIONS</a:t>
            </a:r>
          </a:p>
        </p:txBody>
      </p:sp>
    </p:spTree>
    <p:extLst>
      <p:ext uri="{BB962C8B-B14F-4D97-AF65-F5344CB8AC3E}">
        <p14:creationId xmlns:p14="http://schemas.microsoft.com/office/powerpoint/2010/main" val="41282497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36F7B30-401A-1F49-BC0F-8FE0BB0E4E70}"/>
              </a:ext>
            </a:extLst>
          </p:cNvPr>
          <p:cNvSpPr txBox="1"/>
          <p:nvPr/>
        </p:nvSpPr>
        <p:spPr>
          <a:xfrm>
            <a:off x="2546576" y="-39233"/>
            <a:ext cx="3424207" cy="369332"/>
          </a:xfrm>
          <a:prstGeom prst="rect">
            <a:avLst/>
          </a:prstGeom>
          <a:solidFill>
            <a:schemeClr val="accent1"/>
          </a:solidFill>
        </p:spPr>
        <p:txBody>
          <a:bodyPr wrap="none" rtlCol="0">
            <a:spAutoFit/>
          </a:bodyPr>
          <a:lstStyle/>
          <a:p>
            <a:r>
              <a:rPr lang="en-US" b="1" dirty="0"/>
              <a:t>Approximate Chronology of Acts</a:t>
            </a:r>
          </a:p>
        </p:txBody>
      </p:sp>
      <p:cxnSp>
        <p:nvCxnSpPr>
          <p:cNvPr id="4" name="Straight Connector 3">
            <a:extLst>
              <a:ext uri="{FF2B5EF4-FFF2-40B4-BE49-F238E27FC236}">
                <a16:creationId xmlns:a16="http://schemas.microsoft.com/office/drawing/2014/main" id="{0691A9BF-8FC3-E349-B3D7-9889C4EFF4DB}"/>
              </a:ext>
            </a:extLst>
          </p:cNvPr>
          <p:cNvCxnSpPr>
            <a:cxnSpLocks/>
          </p:cNvCxnSpPr>
          <p:nvPr/>
        </p:nvCxnSpPr>
        <p:spPr>
          <a:xfrm>
            <a:off x="304800" y="575923"/>
            <a:ext cx="8610600"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9" name="Straight Connector 8">
            <a:extLst>
              <a:ext uri="{FF2B5EF4-FFF2-40B4-BE49-F238E27FC236}">
                <a16:creationId xmlns:a16="http://schemas.microsoft.com/office/drawing/2014/main" id="{73B59669-5318-3845-A7D9-916E6BF35D03}"/>
              </a:ext>
            </a:extLst>
          </p:cNvPr>
          <p:cNvCxnSpPr>
            <a:cxnSpLocks/>
          </p:cNvCxnSpPr>
          <p:nvPr/>
        </p:nvCxnSpPr>
        <p:spPr>
          <a:xfrm>
            <a:off x="266700" y="1619410"/>
            <a:ext cx="8610600"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10" name="Straight Connector 9">
            <a:extLst>
              <a:ext uri="{FF2B5EF4-FFF2-40B4-BE49-F238E27FC236}">
                <a16:creationId xmlns:a16="http://schemas.microsoft.com/office/drawing/2014/main" id="{9539F9BD-8E5E-0F46-930A-E95039362D8E}"/>
              </a:ext>
            </a:extLst>
          </p:cNvPr>
          <p:cNvCxnSpPr>
            <a:cxnSpLocks/>
          </p:cNvCxnSpPr>
          <p:nvPr/>
        </p:nvCxnSpPr>
        <p:spPr>
          <a:xfrm>
            <a:off x="350750" y="3086314"/>
            <a:ext cx="8544481"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11" name="Straight Connector 10">
            <a:extLst>
              <a:ext uri="{FF2B5EF4-FFF2-40B4-BE49-F238E27FC236}">
                <a16:creationId xmlns:a16="http://schemas.microsoft.com/office/drawing/2014/main" id="{CA093C3D-E86A-5B4D-A4B6-2F3C8B2FD067}"/>
              </a:ext>
            </a:extLst>
          </p:cNvPr>
          <p:cNvCxnSpPr>
            <a:cxnSpLocks/>
          </p:cNvCxnSpPr>
          <p:nvPr/>
        </p:nvCxnSpPr>
        <p:spPr>
          <a:xfrm>
            <a:off x="284631" y="3317312"/>
            <a:ext cx="8610600"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12" name="Straight Connector 11">
            <a:extLst>
              <a:ext uri="{FF2B5EF4-FFF2-40B4-BE49-F238E27FC236}">
                <a16:creationId xmlns:a16="http://schemas.microsoft.com/office/drawing/2014/main" id="{9837D599-B385-0F40-952C-63D5C8F12B67}"/>
              </a:ext>
            </a:extLst>
          </p:cNvPr>
          <p:cNvCxnSpPr>
            <a:cxnSpLocks/>
          </p:cNvCxnSpPr>
          <p:nvPr/>
        </p:nvCxnSpPr>
        <p:spPr>
          <a:xfrm>
            <a:off x="284631" y="3552251"/>
            <a:ext cx="8610600"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13" name="Straight Connector 12">
            <a:extLst>
              <a:ext uri="{FF2B5EF4-FFF2-40B4-BE49-F238E27FC236}">
                <a16:creationId xmlns:a16="http://schemas.microsoft.com/office/drawing/2014/main" id="{CDE929E5-346B-C244-80A8-EC91EBE28101}"/>
              </a:ext>
            </a:extLst>
          </p:cNvPr>
          <p:cNvCxnSpPr>
            <a:cxnSpLocks/>
          </p:cNvCxnSpPr>
          <p:nvPr/>
        </p:nvCxnSpPr>
        <p:spPr>
          <a:xfrm>
            <a:off x="265090" y="3838575"/>
            <a:ext cx="8610600"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14" name="Straight Connector 13">
            <a:extLst>
              <a:ext uri="{FF2B5EF4-FFF2-40B4-BE49-F238E27FC236}">
                <a16:creationId xmlns:a16="http://schemas.microsoft.com/office/drawing/2014/main" id="{D9604CC9-AAF2-1140-93E1-8E3C3A29F2F6}"/>
              </a:ext>
            </a:extLst>
          </p:cNvPr>
          <p:cNvCxnSpPr>
            <a:cxnSpLocks/>
          </p:cNvCxnSpPr>
          <p:nvPr/>
        </p:nvCxnSpPr>
        <p:spPr>
          <a:xfrm>
            <a:off x="284631" y="5015871"/>
            <a:ext cx="8610600"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15" name="Straight Connector 14">
            <a:extLst>
              <a:ext uri="{FF2B5EF4-FFF2-40B4-BE49-F238E27FC236}">
                <a16:creationId xmlns:a16="http://schemas.microsoft.com/office/drawing/2014/main" id="{57E64003-7149-DE47-99EF-15822AFEC353}"/>
              </a:ext>
            </a:extLst>
          </p:cNvPr>
          <p:cNvCxnSpPr>
            <a:cxnSpLocks/>
          </p:cNvCxnSpPr>
          <p:nvPr/>
        </p:nvCxnSpPr>
        <p:spPr>
          <a:xfrm>
            <a:off x="284631" y="5682110"/>
            <a:ext cx="8610600"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16" name="Straight Connector 15">
            <a:extLst>
              <a:ext uri="{FF2B5EF4-FFF2-40B4-BE49-F238E27FC236}">
                <a16:creationId xmlns:a16="http://schemas.microsoft.com/office/drawing/2014/main" id="{9112A3BE-2091-AB43-B8A4-7352FA116817}"/>
              </a:ext>
            </a:extLst>
          </p:cNvPr>
          <p:cNvCxnSpPr>
            <a:cxnSpLocks/>
          </p:cNvCxnSpPr>
          <p:nvPr/>
        </p:nvCxnSpPr>
        <p:spPr>
          <a:xfrm>
            <a:off x="263658" y="6224590"/>
            <a:ext cx="8610600"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18" name="Straight Connector 17">
            <a:extLst>
              <a:ext uri="{FF2B5EF4-FFF2-40B4-BE49-F238E27FC236}">
                <a16:creationId xmlns:a16="http://schemas.microsoft.com/office/drawing/2014/main" id="{F7726A19-895B-7A46-BE58-09D842B7685B}"/>
              </a:ext>
            </a:extLst>
          </p:cNvPr>
          <p:cNvCxnSpPr>
            <a:cxnSpLocks/>
          </p:cNvCxnSpPr>
          <p:nvPr/>
        </p:nvCxnSpPr>
        <p:spPr>
          <a:xfrm>
            <a:off x="265090" y="6487744"/>
            <a:ext cx="8610600"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19" name="Straight Connector 18">
            <a:extLst>
              <a:ext uri="{FF2B5EF4-FFF2-40B4-BE49-F238E27FC236}">
                <a16:creationId xmlns:a16="http://schemas.microsoft.com/office/drawing/2014/main" id="{B0C38966-C563-794C-9F29-040C92B548D0}"/>
              </a:ext>
            </a:extLst>
          </p:cNvPr>
          <p:cNvCxnSpPr>
            <a:cxnSpLocks/>
          </p:cNvCxnSpPr>
          <p:nvPr/>
        </p:nvCxnSpPr>
        <p:spPr>
          <a:xfrm>
            <a:off x="266700" y="599369"/>
            <a:ext cx="0" cy="5845551"/>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22" name="Straight Connector 21">
            <a:extLst>
              <a:ext uri="{FF2B5EF4-FFF2-40B4-BE49-F238E27FC236}">
                <a16:creationId xmlns:a16="http://schemas.microsoft.com/office/drawing/2014/main" id="{929F597A-1860-994C-9E5E-193A80BE1689}"/>
              </a:ext>
            </a:extLst>
          </p:cNvPr>
          <p:cNvCxnSpPr>
            <a:cxnSpLocks/>
          </p:cNvCxnSpPr>
          <p:nvPr/>
        </p:nvCxnSpPr>
        <p:spPr>
          <a:xfrm>
            <a:off x="8915400" y="599369"/>
            <a:ext cx="0" cy="564903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23" name="Straight Connector 22">
            <a:extLst>
              <a:ext uri="{FF2B5EF4-FFF2-40B4-BE49-F238E27FC236}">
                <a16:creationId xmlns:a16="http://schemas.microsoft.com/office/drawing/2014/main" id="{B7423BFA-4362-BF45-988E-7C9C3E5654BA}"/>
              </a:ext>
            </a:extLst>
          </p:cNvPr>
          <p:cNvCxnSpPr>
            <a:cxnSpLocks/>
          </p:cNvCxnSpPr>
          <p:nvPr/>
        </p:nvCxnSpPr>
        <p:spPr>
          <a:xfrm flipH="1">
            <a:off x="1580633" y="548916"/>
            <a:ext cx="19565" cy="5896004"/>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24" name="Straight Connector 23">
            <a:extLst>
              <a:ext uri="{FF2B5EF4-FFF2-40B4-BE49-F238E27FC236}">
                <a16:creationId xmlns:a16="http://schemas.microsoft.com/office/drawing/2014/main" id="{7F9AA505-C0F3-584C-9BF0-C3FBA7ED860E}"/>
              </a:ext>
            </a:extLst>
          </p:cNvPr>
          <p:cNvCxnSpPr>
            <a:cxnSpLocks/>
          </p:cNvCxnSpPr>
          <p:nvPr/>
        </p:nvCxnSpPr>
        <p:spPr>
          <a:xfrm>
            <a:off x="2682326" y="548916"/>
            <a:ext cx="18892" cy="5896004"/>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sp>
        <p:nvSpPr>
          <p:cNvPr id="25" name="TextBox 24">
            <a:extLst>
              <a:ext uri="{FF2B5EF4-FFF2-40B4-BE49-F238E27FC236}">
                <a16:creationId xmlns:a16="http://schemas.microsoft.com/office/drawing/2014/main" id="{E83F90E8-0F5D-3942-9BFF-A3F81F5356A5}"/>
              </a:ext>
            </a:extLst>
          </p:cNvPr>
          <p:cNvSpPr txBox="1"/>
          <p:nvPr/>
        </p:nvSpPr>
        <p:spPr>
          <a:xfrm>
            <a:off x="518075" y="772375"/>
            <a:ext cx="715581" cy="369332"/>
          </a:xfrm>
          <a:prstGeom prst="rect">
            <a:avLst/>
          </a:prstGeom>
          <a:noFill/>
        </p:spPr>
        <p:txBody>
          <a:bodyPr wrap="none" rtlCol="0">
            <a:spAutoFit/>
          </a:bodyPr>
          <a:lstStyle/>
          <a:p>
            <a:r>
              <a:rPr lang="en-US" dirty="0"/>
              <a:t>50-54</a:t>
            </a:r>
          </a:p>
        </p:txBody>
      </p:sp>
      <p:sp>
        <p:nvSpPr>
          <p:cNvPr id="26" name="TextBox 25">
            <a:extLst>
              <a:ext uri="{FF2B5EF4-FFF2-40B4-BE49-F238E27FC236}">
                <a16:creationId xmlns:a16="http://schemas.microsoft.com/office/drawing/2014/main" id="{913DED82-1FFC-274C-B91C-2989E111CA32}"/>
              </a:ext>
            </a:extLst>
          </p:cNvPr>
          <p:cNvSpPr txBox="1"/>
          <p:nvPr/>
        </p:nvSpPr>
        <p:spPr>
          <a:xfrm>
            <a:off x="446162" y="1783930"/>
            <a:ext cx="794754" cy="369332"/>
          </a:xfrm>
          <a:prstGeom prst="rect">
            <a:avLst/>
          </a:prstGeom>
          <a:noFill/>
        </p:spPr>
        <p:txBody>
          <a:bodyPr wrap="square" rtlCol="0">
            <a:spAutoFit/>
          </a:bodyPr>
          <a:lstStyle/>
          <a:p>
            <a:r>
              <a:rPr lang="en-US" dirty="0"/>
              <a:t> 54-58</a:t>
            </a:r>
          </a:p>
        </p:txBody>
      </p:sp>
      <p:sp>
        <p:nvSpPr>
          <p:cNvPr id="27" name="TextBox 26">
            <a:extLst>
              <a:ext uri="{FF2B5EF4-FFF2-40B4-BE49-F238E27FC236}">
                <a16:creationId xmlns:a16="http://schemas.microsoft.com/office/drawing/2014/main" id="{F615E045-0F80-FE40-910E-C69A0B395DCF}"/>
              </a:ext>
            </a:extLst>
          </p:cNvPr>
          <p:cNvSpPr txBox="1"/>
          <p:nvPr/>
        </p:nvSpPr>
        <p:spPr>
          <a:xfrm>
            <a:off x="552745" y="2974384"/>
            <a:ext cx="725278" cy="369332"/>
          </a:xfrm>
          <a:prstGeom prst="rect">
            <a:avLst/>
          </a:prstGeom>
          <a:noFill/>
        </p:spPr>
        <p:txBody>
          <a:bodyPr wrap="square" rtlCol="0">
            <a:spAutoFit/>
          </a:bodyPr>
          <a:lstStyle/>
          <a:p>
            <a:r>
              <a:rPr lang="en-US" dirty="0"/>
              <a:t>   58 </a:t>
            </a:r>
          </a:p>
        </p:txBody>
      </p:sp>
      <p:sp>
        <p:nvSpPr>
          <p:cNvPr id="28" name="TextBox 27">
            <a:extLst>
              <a:ext uri="{FF2B5EF4-FFF2-40B4-BE49-F238E27FC236}">
                <a16:creationId xmlns:a16="http://schemas.microsoft.com/office/drawing/2014/main" id="{6DA201CC-DE45-9B41-9BE2-9DE8A2999725}"/>
              </a:ext>
            </a:extLst>
          </p:cNvPr>
          <p:cNvSpPr txBox="1"/>
          <p:nvPr/>
        </p:nvSpPr>
        <p:spPr>
          <a:xfrm>
            <a:off x="576399" y="5682110"/>
            <a:ext cx="887887" cy="369332"/>
          </a:xfrm>
          <a:prstGeom prst="rect">
            <a:avLst/>
          </a:prstGeom>
          <a:noFill/>
        </p:spPr>
        <p:txBody>
          <a:bodyPr wrap="square" rtlCol="0">
            <a:spAutoFit/>
          </a:bodyPr>
          <a:lstStyle/>
          <a:p>
            <a:r>
              <a:rPr lang="en-US" dirty="0"/>
              <a:t>66-67</a:t>
            </a:r>
          </a:p>
        </p:txBody>
      </p:sp>
      <p:sp>
        <p:nvSpPr>
          <p:cNvPr id="29" name="TextBox 28">
            <a:extLst>
              <a:ext uri="{FF2B5EF4-FFF2-40B4-BE49-F238E27FC236}">
                <a16:creationId xmlns:a16="http://schemas.microsoft.com/office/drawing/2014/main" id="{DD055DEC-6CF7-6745-80A4-10FE2C3DDB94}"/>
              </a:ext>
            </a:extLst>
          </p:cNvPr>
          <p:cNvSpPr txBox="1"/>
          <p:nvPr/>
        </p:nvSpPr>
        <p:spPr>
          <a:xfrm rot="10800000" flipV="1">
            <a:off x="491319" y="3242543"/>
            <a:ext cx="1457278" cy="371070"/>
          </a:xfrm>
          <a:prstGeom prst="rect">
            <a:avLst/>
          </a:prstGeom>
          <a:noFill/>
        </p:spPr>
        <p:txBody>
          <a:bodyPr wrap="square" rtlCol="0">
            <a:spAutoFit/>
          </a:bodyPr>
          <a:lstStyle/>
          <a:p>
            <a:r>
              <a:rPr lang="en-US" dirty="0"/>
              <a:t>58-60 </a:t>
            </a:r>
          </a:p>
        </p:txBody>
      </p:sp>
      <p:sp>
        <p:nvSpPr>
          <p:cNvPr id="30" name="TextBox 29">
            <a:extLst>
              <a:ext uri="{FF2B5EF4-FFF2-40B4-BE49-F238E27FC236}">
                <a16:creationId xmlns:a16="http://schemas.microsoft.com/office/drawing/2014/main" id="{8E0E0FB6-4FEA-9347-872E-133E05D759CB}"/>
              </a:ext>
            </a:extLst>
          </p:cNvPr>
          <p:cNvSpPr txBox="1"/>
          <p:nvPr/>
        </p:nvSpPr>
        <p:spPr>
          <a:xfrm>
            <a:off x="533375" y="3838575"/>
            <a:ext cx="794754" cy="369332"/>
          </a:xfrm>
          <a:prstGeom prst="rect">
            <a:avLst/>
          </a:prstGeom>
          <a:noFill/>
        </p:spPr>
        <p:txBody>
          <a:bodyPr wrap="square" rtlCol="0">
            <a:spAutoFit/>
          </a:bodyPr>
          <a:lstStyle/>
          <a:p>
            <a:r>
              <a:rPr lang="en-US" dirty="0"/>
              <a:t>61-63 </a:t>
            </a:r>
          </a:p>
        </p:txBody>
      </p:sp>
      <p:sp>
        <p:nvSpPr>
          <p:cNvPr id="31" name="TextBox 30">
            <a:extLst>
              <a:ext uri="{FF2B5EF4-FFF2-40B4-BE49-F238E27FC236}">
                <a16:creationId xmlns:a16="http://schemas.microsoft.com/office/drawing/2014/main" id="{4D9A4F3C-02D7-DE42-A75B-30E49D019A6F}"/>
              </a:ext>
            </a:extLst>
          </p:cNvPr>
          <p:cNvSpPr txBox="1"/>
          <p:nvPr/>
        </p:nvSpPr>
        <p:spPr>
          <a:xfrm rot="10800000" flipV="1">
            <a:off x="569137" y="5310189"/>
            <a:ext cx="1137707" cy="369332"/>
          </a:xfrm>
          <a:prstGeom prst="rect">
            <a:avLst/>
          </a:prstGeom>
          <a:noFill/>
        </p:spPr>
        <p:txBody>
          <a:bodyPr wrap="square" rtlCol="0">
            <a:spAutoFit/>
          </a:bodyPr>
          <a:lstStyle/>
          <a:p>
            <a:r>
              <a:rPr lang="en-US" dirty="0"/>
              <a:t>63-66 </a:t>
            </a:r>
          </a:p>
        </p:txBody>
      </p:sp>
      <p:sp>
        <p:nvSpPr>
          <p:cNvPr id="32" name="TextBox 31">
            <a:extLst>
              <a:ext uri="{FF2B5EF4-FFF2-40B4-BE49-F238E27FC236}">
                <a16:creationId xmlns:a16="http://schemas.microsoft.com/office/drawing/2014/main" id="{BFC7D352-D8B4-9043-8CA1-53B0BE05C6CF}"/>
              </a:ext>
            </a:extLst>
          </p:cNvPr>
          <p:cNvSpPr txBox="1"/>
          <p:nvPr/>
        </p:nvSpPr>
        <p:spPr>
          <a:xfrm>
            <a:off x="516921" y="3502574"/>
            <a:ext cx="1183035" cy="369332"/>
          </a:xfrm>
          <a:prstGeom prst="rect">
            <a:avLst/>
          </a:prstGeom>
          <a:noFill/>
        </p:spPr>
        <p:txBody>
          <a:bodyPr wrap="square" rtlCol="0">
            <a:spAutoFit/>
          </a:bodyPr>
          <a:lstStyle/>
          <a:p>
            <a:r>
              <a:rPr lang="en-US" dirty="0"/>
              <a:t>60-61</a:t>
            </a:r>
          </a:p>
        </p:txBody>
      </p:sp>
      <p:sp>
        <p:nvSpPr>
          <p:cNvPr id="33" name="TextBox 32">
            <a:extLst>
              <a:ext uri="{FF2B5EF4-FFF2-40B4-BE49-F238E27FC236}">
                <a16:creationId xmlns:a16="http://schemas.microsoft.com/office/drawing/2014/main" id="{68CB82CA-2014-D94E-9719-923CF426C005}"/>
              </a:ext>
            </a:extLst>
          </p:cNvPr>
          <p:cNvSpPr txBox="1"/>
          <p:nvPr/>
        </p:nvSpPr>
        <p:spPr>
          <a:xfrm>
            <a:off x="503256" y="6186637"/>
            <a:ext cx="1214470" cy="369332"/>
          </a:xfrm>
          <a:prstGeom prst="rect">
            <a:avLst/>
          </a:prstGeom>
          <a:noFill/>
        </p:spPr>
        <p:txBody>
          <a:bodyPr wrap="square" rtlCol="0">
            <a:spAutoFit/>
          </a:bodyPr>
          <a:lstStyle/>
          <a:p>
            <a:r>
              <a:rPr lang="en-US" dirty="0"/>
              <a:t>   68</a:t>
            </a:r>
          </a:p>
        </p:txBody>
      </p:sp>
      <p:sp>
        <p:nvSpPr>
          <p:cNvPr id="35" name="TextBox 34">
            <a:extLst>
              <a:ext uri="{FF2B5EF4-FFF2-40B4-BE49-F238E27FC236}">
                <a16:creationId xmlns:a16="http://schemas.microsoft.com/office/drawing/2014/main" id="{B340BC9E-4F23-B84A-9FDC-D9249FC2880C}"/>
              </a:ext>
            </a:extLst>
          </p:cNvPr>
          <p:cNvSpPr txBox="1"/>
          <p:nvPr/>
        </p:nvSpPr>
        <p:spPr>
          <a:xfrm>
            <a:off x="387542" y="179584"/>
            <a:ext cx="668773" cy="369332"/>
          </a:xfrm>
          <a:prstGeom prst="rect">
            <a:avLst/>
          </a:prstGeom>
          <a:noFill/>
        </p:spPr>
        <p:txBody>
          <a:bodyPr wrap="none" rtlCol="0">
            <a:spAutoFit/>
          </a:bodyPr>
          <a:lstStyle/>
          <a:p>
            <a:r>
              <a:rPr lang="en-US" b="1" dirty="0"/>
              <a:t>Date</a:t>
            </a:r>
          </a:p>
        </p:txBody>
      </p:sp>
      <p:sp>
        <p:nvSpPr>
          <p:cNvPr id="36" name="TextBox 35">
            <a:extLst>
              <a:ext uri="{FF2B5EF4-FFF2-40B4-BE49-F238E27FC236}">
                <a16:creationId xmlns:a16="http://schemas.microsoft.com/office/drawing/2014/main" id="{85C5C1E8-C254-5049-B7E5-A328B1E5AC3C}"/>
              </a:ext>
            </a:extLst>
          </p:cNvPr>
          <p:cNvSpPr txBox="1"/>
          <p:nvPr/>
        </p:nvSpPr>
        <p:spPr>
          <a:xfrm>
            <a:off x="1729821" y="198449"/>
            <a:ext cx="981359" cy="369332"/>
          </a:xfrm>
          <a:prstGeom prst="rect">
            <a:avLst/>
          </a:prstGeom>
          <a:noFill/>
        </p:spPr>
        <p:txBody>
          <a:bodyPr wrap="none" rtlCol="0">
            <a:spAutoFit/>
          </a:bodyPr>
          <a:lstStyle/>
          <a:p>
            <a:r>
              <a:rPr lang="en-US" b="1" dirty="0"/>
              <a:t>Chapter</a:t>
            </a:r>
          </a:p>
        </p:txBody>
      </p:sp>
      <p:sp>
        <p:nvSpPr>
          <p:cNvPr id="37" name="TextBox 36">
            <a:extLst>
              <a:ext uri="{FF2B5EF4-FFF2-40B4-BE49-F238E27FC236}">
                <a16:creationId xmlns:a16="http://schemas.microsoft.com/office/drawing/2014/main" id="{B3A4DC20-4F67-5048-8599-19DBDA9AC03F}"/>
              </a:ext>
            </a:extLst>
          </p:cNvPr>
          <p:cNvSpPr txBox="1"/>
          <p:nvPr/>
        </p:nvSpPr>
        <p:spPr>
          <a:xfrm>
            <a:off x="5105400" y="230037"/>
            <a:ext cx="764953" cy="369332"/>
          </a:xfrm>
          <a:prstGeom prst="rect">
            <a:avLst/>
          </a:prstGeom>
          <a:noFill/>
        </p:spPr>
        <p:txBody>
          <a:bodyPr wrap="none" rtlCol="0">
            <a:spAutoFit/>
          </a:bodyPr>
          <a:lstStyle/>
          <a:p>
            <a:r>
              <a:rPr lang="en-US" b="1" dirty="0"/>
              <a:t>Event</a:t>
            </a:r>
          </a:p>
        </p:txBody>
      </p:sp>
      <p:sp>
        <p:nvSpPr>
          <p:cNvPr id="38" name="TextBox 37">
            <a:extLst>
              <a:ext uri="{FF2B5EF4-FFF2-40B4-BE49-F238E27FC236}">
                <a16:creationId xmlns:a16="http://schemas.microsoft.com/office/drawing/2014/main" id="{D847E7E2-5AE5-4B4F-BF31-699C9A40DEA0}"/>
              </a:ext>
            </a:extLst>
          </p:cNvPr>
          <p:cNvSpPr txBox="1"/>
          <p:nvPr/>
        </p:nvSpPr>
        <p:spPr>
          <a:xfrm>
            <a:off x="1735325" y="576519"/>
            <a:ext cx="817515" cy="615553"/>
          </a:xfrm>
          <a:prstGeom prst="rect">
            <a:avLst/>
          </a:prstGeom>
          <a:noFill/>
        </p:spPr>
        <p:txBody>
          <a:bodyPr wrap="square" rtlCol="0">
            <a:spAutoFit/>
          </a:bodyPr>
          <a:lstStyle/>
          <a:p>
            <a:r>
              <a:rPr lang="en-US" sz="1600" dirty="0"/>
              <a:t>15:36-</a:t>
            </a:r>
          </a:p>
          <a:p>
            <a:r>
              <a:rPr lang="en-US" dirty="0"/>
              <a:t>18:22</a:t>
            </a:r>
          </a:p>
        </p:txBody>
      </p:sp>
      <p:sp>
        <p:nvSpPr>
          <p:cNvPr id="48" name="TextBox 47">
            <a:extLst>
              <a:ext uri="{FF2B5EF4-FFF2-40B4-BE49-F238E27FC236}">
                <a16:creationId xmlns:a16="http://schemas.microsoft.com/office/drawing/2014/main" id="{8E34B39A-5CCE-3F48-8459-9034EA789D44}"/>
              </a:ext>
            </a:extLst>
          </p:cNvPr>
          <p:cNvSpPr txBox="1"/>
          <p:nvPr/>
        </p:nvSpPr>
        <p:spPr>
          <a:xfrm>
            <a:off x="1624741" y="3014240"/>
            <a:ext cx="1058665" cy="338554"/>
          </a:xfrm>
          <a:prstGeom prst="rect">
            <a:avLst/>
          </a:prstGeom>
          <a:noFill/>
        </p:spPr>
        <p:txBody>
          <a:bodyPr wrap="square" rtlCol="0">
            <a:spAutoFit/>
          </a:bodyPr>
          <a:lstStyle/>
          <a:p>
            <a:r>
              <a:rPr lang="en-US" sz="1600" dirty="0"/>
              <a:t>21:18-23</a:t>
            </a:r>
          </a:p>
        </p:txBody>
      </p:sp>
      <p:sp>
        <p:nvSpPr>
          <p:cNvPr id="49" name="TextBox 48">
            <a:extLst>
              <a:ext uri="{FF2B5EF4-FFF2-40B4-BE49-F238E27FC236}">
                <a16:creationId xmlns:a16="http://schemas.microsoft.com/office/drawing/2014/main" id="{AEE7A5F5-CAAF-6944-B1A0-92574945C78E}"/>
              </a:ext>
            </a:extLst>
          </p:cNvPr>
          <p:cNvSpPr txBox="1"/>
          <p:nvPr/>
        </p:nvSpPr>
        <p:spPr>
          <a:xfrm>
            <a:off x="1669976" y="3215330"/>
            <a:ext cx="739305" cy="369332"/>
          </a:xfrm>
          <a:prstGeom prst="rect">
            <a:avLst/>
          </a:prstGeom>
          <a:noFill/>
        </p:spPr>
        <p:txBody>
          <a:bodyPr wrap="none" rtlCol="0">
            <a:spAutoFit/>
          </a:bodyPr>
          <a:lstStyle/>
          <a:p>
            <a:r>
              <a:rPr lang="en-US" dirty="0"/>
              <a:t>24-26</a:t>
            </a:r>
          </a:p>
        </p:txBody>
      </p:sp>
      <p:sp>
        <p:nvSpPr>
          <p:cNvPr id="50" name="TextBox 49">
            <a:extLst>
              <a:ext uri="{FF2B5EF4-FFF2-40B4-BE49-F238E27FC236}">
                <a16:creationId xmlns:a16="http://schemas.microsoft.com/office/drawing/2014/main" id="{FECAADB6-A816-674A-B663-F52E0D199284}"/>
              </a:ext>
            </a:extLst>
          </p:cNvPr>
          <p:cNvSpPr txBox="1"/>
          <p:nvPr/>
        </p:nvSpPr>
        <p:spPr>
          <a:xfrm>
            <a:off x="1640242" y="3468268"/>
            <a:ext cx="936243" cy="338554"/>
          </a:xfrm>
          <a:prstGeom prst="rect">
            <a:avLst/>
          </a:prstGeom>
          <a:noFill/>
        </p:spPr>
        <p:txBody>
          <a:bodyPr wrap="square" rtlCol="0">
            <a:spAutoFit/>
          </a:bodyPr>
          <a:lstStyle/>
          <a:p>
            <a:r>
              <a:rPr lang="en-US" sz="1600" dirty="0"/>
              <a:t>27-28:16</a:t>
            </a:r>
          </a:p>
        </p:txBody>
      </p:sp>
      <p:sp>
        <p:nvSpPr>
          <p:cNvPr id="51" name="TextBox 50">
            <a:extLst>
              <a:ext uri="{FF2B5EF4-FFF2-40B4-BE49-F238E27FC236}">
                <a16:creationId xmlns:a16="http://schemas.microsoft.com/office/drawing/2014/main" id="{24B23B09-E2EE-7440-A6C0-3D8AC057FC98}"/>
              </a:ext>
            </a:extLst>
          </p:cNvPr>
          <p:cNvSpPr txBox="1"/>
          <p:nvPr/>
        </p:nvSpPr>
        <p:spPr>
          <a:xfrm>
            <a:off x="1660456" y="3815517"/>
            <a:ext cx="967252" cy="369332"/>
          </a:xfrm>
          <a:prstGeom prst="rect">
            <a:avLst/>
          </a:prstGeom>
          <a:noFill/>
        </p:spPr>
        <p:txBody>
          <a:bodyPr wrap="none" rtlCol="0">
            <a:spAutoFit/>
          </a:bodyPr>
          <a:lstStyle/>
          <a:p>
            <a:r>
              <a:rPr lang="en-US" dirty="0"/>
              <a:t>28:17-31</a:t>
            </a:r>
          </a:p>
        </p:txBody>
      </p:sp>
      <p:sp>
        <p:nvSpPr>
          <p:cNvPr id="56" name="TextBox 55">
            <a:extLst>
              <a:ext uri="{FF2B5EF4-FFF2-40B4-BE49-F238E27FC236}">
                <a16:creationId xmlns:a16="http://schemas.microsoft.com/office/drawing/2014/main" id="{458EA923-9F9C-F143-9968-B4F84457407F}"/>
              </a:ext>
            </a:extLst>
          </p:cNvPr>
          <p:cNvSpPr txBox="1"/>
          <p:nvPr/>
        </p:nvSpPr>
        <p:spPr>
          <a:xfrm>
            <a:off x="2705715" y="589946"/>
            <a:ext cx="3570786" cy="830997"/>
          </a:xfrm>
          <a:prstGeom prst="rect">
            <a:avLst/>
          </a:prstGeom>
          <a:noFill/>
        </p:spPr>
        <p:txBody>
          <a:bodyPr wrap="none" rtlCol="0">
            <a:spAutoFit/>
          </a:bodyPr>
          <a:lstStyle/>
          <a:p>
            <a:r>
              <a:rPr lang="en-US" sz="1600" b="1" dirty="0"/>
              <a:t>SECOND MISSIONARY JOURNEY </a:t>
            </a:r>
          </a:p>
          <a:p>
            <a:r>
              <a:rPr lang="en-US" sz="1600" dirty="0"/>
              <a:t>Syria, Cilicia, Galatia, Troas, Philippi, </a:t>
            </a:r>
          </a:p>
          <a:p>
            <a:r>
              <a:rPr lang="en-US" sz="1600" dirty="0" err="1"/>
              <a:t>Thess</a:t>
            </a:r>
            <a:r>
              <a:rPr lang="en-US" sz="1600" dirty="0"/>
              <a:t>, Berea, Athens, Corinth, Ephesus</a:t>
            </a:r>
          </a:p>
        </p:txBody>
      </p:sp>
      <p:sp>
        <p:nvSpPr>
          <p:cNvPr id="58" name="TextBox 57">
            <a:extLst>
              <a:ext uri="{FF2B5EF4-FFF2-40B4-BE49-F238E27FC236}">
                <a16:creationId xmlns:a16="http://schemas.microsoft.com/office/drawing/2014/main" id="{F964EBF2-CAA6-B546-9B03-3C2CFAED7295}"/>
              </a:ext>
            </a:extLst>
          </p:cNvPr>
          <p:cNvSpPr txBox="1"/>
          <p:nvPr/>
        </p:nvSpPr>
        <p:spPr>
          <a:xfrm>
            <a:off x="2826917" y="3008468"/>
            <a:ext cx="1804468" cy="338554"/>
          </a:xfrm>
          <a:prstGeom prst="rect">
            <a:avLst/>
          </a:prstGeom>
          <a:noFill/>
        </p:spPr>
        <p:txBody>
          <a:bodyPr wrap="none" rtlCol="0">
            <a:spAutoFit/>
          </a:bodyPr>
          <a:lstStyle/>
          <a:p>
            <a:r>
              <a:rPr lang="en-US" sz="1600" dirty="0"/>
              <a:t>Arrest in Jerusalem</a:t>
            </a:r>
          </a:p>
        </p:txBody>
      </p:sp>
      <p:sp>
        <p:nvSpPr>
          <p:cNvPr id="59" name="TextBox 58">
            <a:extLst>
              <a:ext uri="{FF2B5EF4-FFF2-40B4-BE49-F238E27FC236}">
                <a16:creationId xmlns:a16="http://schemas.microsoft.com/office/drawing/2014/main" id="{F9B546D9-BB2A-9D4A-A679-FE8506DFD0F4}"/>
              </a:ext>
            </a:extLst>
          </p:cNvPr>
          <p:cNvSpPr txBox="1"/>
          <p:nvPr/>
        </p:nvSpPr>
        <p:spPr>
          <a:xfrm>
            <a:off x="2817068" y="3267814"/>
            <a:ext cx="2396810" cy="338554"/>
          </a:xfrm>
          <a:prstGeom prst="rect">
            <a:avLst/>
          </a:prstGeom>
          <a:noFill/>
        </p:spPr>
        <p:txBody>
          <a:bodyPr wrap="none" rtlCol="0">
            <a:spAutoFit/>
          </a:bodyPr>
          <a:lstStyle/>
          <a:p>
            <a:r>
              <a:rPr lang="en-US" sz="1600" dirty="0"/>
              <a:t>Imprisonment in Caesarea</a:t>
            </a:r>
          </a:p>
        </p:txBody>
      </p:sp>
      <p:sp>
        <p:nvSpPr>
          <p:cNvPr id="60" name="TextBox 59">
            <a:extLst>
              <a:ext uri="{FF2B5EF4-FFF2-40B4-BE49-F238E27FC236}">
                <a16:creationId xmlns:a16="http://schemas.microsoft.com/office/drawing/2014/main" id="{911A39E0-97E4-B940-A4F1-759BF9B21086}"/>
              </a:ext>
            </a:extLst>
          </p:cNvPr>
          <p:cNvSpPr txBox="1"/>
          <p:nvPr/>
        </p:nvSpPr>
        <p:spPr>
          <a:xfrm>
            <a:off x="2803786" y="3502695"/>
            <a:ext cx="1583254" cy="338554"/>
          </a:xfrm>
          <a:prstGeom prst="rect">
            <a:avLst/>
          </a:prstGeom>
          <a:noFill/>
        </p:spPr>
        <p:txBody>
          <a:bodyPr wrap="none" rtlCol="0">
            <a:spAutoFit/>
          </a:bodyPr>
          <a:lstStyle/>
          <a:p>
            <a:r>
              <a:rPr lang="en-US" sz="1600" dirty="0"/>
              <a:t>Voyage to Rome</a:t>
            </a:r>
          </a:p>
        </p:txBody>
      </p:sp>
      <p:sp>
        <p:nvSpPr>
          <p:cNvPr id="61" name="TextBox 60">
            <a:extLst>
              <a:ext uri="{FF2B5EF4-FFF2-40B4-BE49-F238E27FC236}">
                <a16:creationId xmlns:a16="http://schemas.microsoft.com/office/drawing/2014/main" id="{7587C308-B079-1041-AE7C-AB91C810FB6C}"/>
              </a:ext>
            </a:extLst>
          </p:cNvPr>
          <p:cNvSpPr txBox="1"/>
          <p:nvPr/>
        </p:nvSpPr>
        <p:spPr>
          <a:xfrm>
            <a:off x="2803786" y="3815628"/>
            <a:ext cx="2657651" cy="338554"/>
          </a:xfrm>
          <a:prstGeom prst="rect">
            <a:avLst/>
          </a:prstGeom>
          <a:noFill/>
        </p:spPr>
        <p:txBody>
          <a:bodyPr wrap="none" rtlCol="0">
            <a:spAutoFit/>
          </a:bodyPr>
          <a:lstStyle/>
          <a:p>
            <a:r>
              <a:rPr lang="en-US" sz="1600" dirty="0"/>
              <a:t>Paul’s imprisonment in Rome</a:t>
            </a:r>
          </a:p>
        </p:txBody>
      </p:sp>
      <p:sp>
        <p:nvSpPr>
          <p:cNvPr id="62" name="TextBox 61">
            <a:extLst>
              <a:ext uri="{FF2B5EF4-FFF2-40B4-BE49-F238E27FC236}">
                <a16:creationId xmlns:a16="http://schemas.microsoft.com/office/drawing/2014/main" id="{3DB4390E-E851-6B4F-A70F-424288A81556}"/>
              </a:ext>
            </a:extLst>
          </p:cNvPr>
          <p:cNvSpPr txBox="1"/>
          <p:nvPr/>
        </p:nvSpPr>
        <p:spPr>
          <a:xfrm>
            <a:off x="2799408" y="5325579"/>
            <a:ext cx="2353914" cy="338554"/>
          </a:xfrm>
          <a:prstGeom prst="rect">
            <a:avLst/>
          </a:prstGeom>
          <a:noFill/>
        </p:spPr>
        <p:txBody>
          <a:bodyPr wrap="none" rtlCol="0">
            <a:spAutoFit/>
          </a:bodyPr>
          <a:lstStyle/>
          <a:p>
            <a:r>
              <a:rPr lang="en-US" sz="1600" dirty="0"/>
              <a:t>Paul’s release from prison</a:t>
            </a:r>
          </a:p>
        </p:txBody>
      </p:sp>
      <p:sp>
        <p:nvSpPr>
          <p:cNvPr id="64" name="TextBox 63">
            <a:extLst>
              <a:ext uri="{FF2B5EF4-FFF2-40B4-BE49-F238E27FC236}">
                <a16:creationId xmlns:a16="http://schemas.microsoft.com/office/drawing/2014/main" id="{E6C5CD12-FFC6-8B46-A8C7-E0E822D9CD0F}"/>
              </a:ext>
            </a:extLst>
          </p:cNvPr>
          <p:cNvSpPr txBox="1"/>
          <p:nvPr/>
        </p:nvSpPr>
        <p:spPr>
          <a:xfrm>
            <a:off x="2807059" y="5767559"/>
            <a:ext cx="2798330" cy="338554"/>
          </a:xfrm>
          <a:prstGeom prst="rect">
            <a:avLst/>
          </a:prstGeom>
          <a:noFill/>
        </p:spPr>
        <p:txBody>
          <a:bodyPr wrap="none" rtlCol="0">
            <a:spAutoFit/>
          </a:bodyPr>
          <a:lstStyle/>
          <a:p>
            <a:r>
              <a:rPr lang="en-US" sz="1600" dirty="0"/>
              <a:t>Second imprisonment in Rome</a:t>
            </a:r>
          </a:p>
        </p:txBody>
      </p:sp>
      <p:sp>
        <p:nvSpPr>
          <p:cNvPr id="65" name="TextBox 64">
            <a:extLst>
              <a:ext uri="{FF2B5EF4-FFF2-40B4-BE49-F238E27FC236}">
                <a16:creationId xmlns:a16="http://schemas.microsoft.com/office/drawing/2014/main" id="{EA7CC2E3-B6DB-6A4D-8AAD-DDE5F4DAE836}"/>
              </a:ext>
            </a:extLst>
          </p:cNvPr>
          <p:cNvSpPr txBox="1"/>
          <p:nvPr/>
        </p:nvSpPr>
        <p:spPr>
          <a:xfrm>
            <a:off x="2819185" y="6224590"/>
            <a:ext cx="2642252" cy="553998"/>
          </a:xfrm>
          <a:prstGeom prst="rect">
            <a:avLst/>
          </a:prstGeom>
          <a:noFill/>
        </p:spPr>
        <p:txBody>
          <a:bodyPr wrap="square" rtlCol="0">
            <a:spAutoFit/>
          </a:bodyPr>
          <a:lstStyle/>
          <a:p>
            <a:r>
              <a:rPr lang="en-US" sz="1600" dirty="0"/>
              <a:t>Paul’s Martyrdom</a:t>
            </a:r>
          </a:p>
          <a:p>
            <a:r>
              <a:rPr lang="en-US" sz="1400" dirty="0"/>
              <a:t>	</a:t>
            </a:r>
          </a:p>
        </p:txBody>
      </p:sp>
      <p:sp>
        <p:nvSpPr>
          <p:cNvPr id="67" name="TextBox 66">
            <a:extLst>
              <a:ext uri="{FF2B5EF4-FFF2-40B4-BE49-F238E27FC236}">
                <a16:creationId xmlns:a16="http://schemas.microsoft.com/office/drawing/2014/main" id="{DB0E4738-16D9-BC41-ACDD-FCBCA9A6E71D}"/>
              </a:ext>
            </a:extLst>
          </p:cNvPr>
          <p:cNvSpPr txBox="1"/>
          <p:nvPr/>
        </p:nvSpPr>
        <p:spPr>
          <a:xfrm>
            <a:off x="1844864" y="6491033"/>
            <a:ext cx="5622373" cy="369332"/>
          </a:xfrm>
          <a:prstGeom prst="rect">
            <a:avLst/>
          </a:prstGeom>
          <a:noFill/>
        </p:spPr>
        <p:txBody>
          <a:bodyPr wrap="none" rtlCol="0">
            <a:spAutoFit/>
          </a:bodyPr>
          <a:lstStyle/>
          <a:p>
            <a:r>
              <a:rPr lang="en-US" dirty="0"/>
              <a:t>*</a:t>
            </a:r>
            <a:r>
              <a:rPr lang="en-US" sz="1400" dirty="0"/>
              <a:t>Taken from Harkrider Workbook Commentary on Acts - Book 1, </a:t>
            </a:r>
            <a:r>
              <a:rPr lang="en-US" sz="1400" i="1" dirty="0"/>
              <a:t>page 4-5</a:t>
            </a:r>
          </a:p>
        </p:txBody>
      </p:sp>
      <p:sp>
        <p:nvSpPr>
          <p:cNvPr id="3" name="TextBox 2">
            <a:extLst>
              <a:ext uri="{FF2B5EF4-FFF2-40B4-BE49-F238E27FC236}">
                <a16:creationId xmlns:a16="http://schemas.microsoft.com/office/drawing/2014/main" id="{F4BAD97B-CA8F-0642-B7F8-AC2E3FC85FCB}"/>
              </a:ext>
            </a:extLst>
          </p:cNvPr>
          <p:cNvSpPr txBox="1"/>
          <p:nvPr/>
        </p:nvSpPr>
        <p:spPr>
          <a:xfrm>
            <a:off x="1688205" y="1635159"/>
            <a:ext cx="761427" cy="646331"/>
          </a:xfrm>
          <a:prstGeom prst="rect">
            <a:avLst/>
          </a:prstGeom>
          <a:noFill/>
        </p:spPr>
        <p:txBody>
          <a:bodyPr wrap="none" rtlCol="0">
            <a:spAutoFit/>
          </a:bodyPr>
          <a:lstStyle/>
          <a:p>
            <a:r>
              <a:rPr lang="en-US" dirty="0"/>
              <a:t>18:23-</a:t>
            </a:r>
          </a:p>
          <a:p>
            <a:r>
              <a:rPr lang="en-US" dirty="0"/>
              <a:t>21:17</a:t>
            </a:r>
          </a:p>
        </p:txBody>
      </p:sp>
      <p:sp>
        <p:nvSpPr>
          <p:cNvPr id="5" name="TextBox 4">
            <a:extLst>
              <a:ext uri="{FF2B5EF4-FFF2-40B4-BE49-F238E27FC236}">
                <a16:creationId xmlns:a16="http://schemas.microsoft.com/office/drawing/2014/main" id="{4DAB6A22-4C29-E544-883F-785CD8EAC3A2}"/>
              </a:ext>
            </a:extLst>
          </p:cNvPr>
          <p:cNvSpPr txBox="1"/>
          <p:nvPr/>
        </p:nvSpPr>
        <p:spPr>
          <a:xfrm>
            <a:off x="2741427" y="1667515"/>
            <a:ext cx="2963440" cy="830997"/>
          </a:xfrm>
          <a:prstGeom prst="rect">
            <a:avLst/>
          </a:prstGeom>
          <a:noFill/>
        </p:spPr>
        <p:txBody>
          <a:bodyPr wrap="none" rtlCol="0">
            <a:spAutoFit/>
          </a:bodyPr>
          <a:lstStyle/>
          <a:p>
            <a:r>
              <a:rPr lang="en-US" sz="1600" b="1" dirty="0"/>
              <a:t>THIRD MISSIONARY JOURNEY</a:t>
            </a:r>
          </a:p>
          <a:p>
            <a:r>
              <a:rPr lang="en-US" sz="1600" dirty="0"/>
              <a:t>Ephesus, Macedonia, Achaia, </a:t>
            </a:r>
          </a:p>
          <a:p>
            <a:r>
              <a:rPr lang="en-US" sz="1600" dirty="0"/>
              <a:t>Corinth, Philippi, Troas, Miletus</a:t>
            </a:r>
          </a:p>
        </p:txBody>
      </p:sp>
      <p:cxnSp>
        <p:nvCxnSpPr>
          <p:cNvPr id="7" name="Straight Connector 6">
            <a:extLst>
              <a:ext uri="{FF2B5EF4-FFF2-40B4-BE49-F238E27FC236}">
                <a16:creationId xmlns:a16="http://schemas.microsoft.com/office/drawing/2014/main" id="{8BE3FDFA-C04D-4542-8E90-9339FA1ED464}"/>
              </a:ext>
            </a:extLst>
          </p:cNvPr>
          <p:cNvCxnSpPr>
            <a:cxnSpLocks/>
          </p:cNvCxnSpPr>
          <p:nvPr/>
        </p:nvCxnSpPr>
        <p:spPr>
          <a:xfrm flipH="1">
            <a:off x="6287486" y="584066"/>
            <a:ext cx="28950" cy="5882234"/>
          </a:xfrm>
          <a:prstGeom prst="line">
            <a:avLst/>
          </a:prstGeom>
          <a:ln w="76200">
            <a:solidFill>
              <a:schemeClr val="tx1"/>
            </a:solidFill>
          </a:ln>
        </p:spPr>
        <p:style>
          <a:lnRef idx="1">
            <a:schemeClr val="dk1"/>
          </a:lnRef>
          <a:fillRef idx="0">
            <a:schemeClr val="dk1"/>
          </a:fillRef>
          <a:effectRef idx="0">
            <a:schemeClr val="dk1"/>
          </a:effectRef>
          <a:fontRef idx="minor">
            <a:schemeClr val="tx1"/>
          </a:fontRef>
        </p:style>
      </p:cxnSp>
      <p:cxnSp>
        <p:nvCxnSpPr>
          <p:cNvPr id="63" name="Straight Connector 62">
            <a:extLst>
              <a:ext uri="{FF2B5EF4-FFF2-40B4-BE49-F238E27FC236}">
                <a16:creationId xmlns:a16="http://schemas.microsoft.com/office/drawing/2014/main" id="{A20AC5DD-D0DE-5441-AA1A-AAF4813E6127}"/>
              </a:ext>
            </a:extLst>
          </p:cNvPr>
          <p:cNvCxnSpPr>
            <a:cxnSpLocks/>
          </p:cNvCxnSpPr>
          <p:nvPr/>
        </p:nvCxnSpPr>
        <p:spPr>
          <a:xfrm flipV="1">
            <a:off x="6310044" y="560615"/>
            <a:ext cx="2605356" cy="50510"/>
          </a:xfrm>
          <a:prstGeom prst="line">
            <a:avLst/>
          </a:prstGeom>
          <a:ln w="76200">
            <a:solidFill>
              <a:schemeClr val="tx1"/>
            </a:solidFill>
          </a:ln>
        </p:spPr>
        <p:style>
          <a:lnRef idx="1">
            <a:schemeClr val="dk1"/>
          </a:lnRef>
          <a:fillRef idx="0">
            <a:schemeClr val="dk1"/>
          </a:fillRef>
          <a:effectRef idx="0">
            <a:schemeClr val="dk1"/>
          </a:effectRef>
          <a:fontRef idx="minor">
            <a:schemeClr val="tx1"/>
          </a:fontRef>
        </p:style>
      </p:cxnSp>
      <p:cxnSp>
        <p:nvCxnSpPr>
          <p:cNvPr id="68" name="Straight Connector 67">
            <a:extLst>
              <a:ext uri="{FF2B5EF4-FFF2-40B4-BE49-F238E27FC236}">
                <a16:creationId xmlns:a16="http://schemas.microsoft.com/office/drawing/2014/main" id="{2B5B7AA5-09BB-3E49-BCF7-5E9CE6685CF5}"/>
              </a:ext>
            </a:extLst>
          </p:cNvPr>
          <p:cNvCxnSpPr>
            <a:cxnSpLocks/>
          </p:cNvCxnSpPr>
          <p:nvPr/>
        </p:nvCxnSpPr>
        <p:spPr>
          <a:xfrm flipH="1">
            <a:off x="8872500" y="521572"/>
            <a:ext cx="25419" cy="5944440"/>
          </a:xfrm>
          <a:prstGeom prst="line">
            <a:avLst/>
          </a:prstGeom>
          <a:ln w="76200">
            <a:solidFill>
              <a:schemeClr val="tx1"/>
            </a:solidFill>
          </a:ln>
        </p:spPr>
        <p:style>
          <a:lnRef idx="1">
            <a:schemeClr val="dk1"/>
          </a:lnRef>
          <a:fillRef idx="0">
            <a:schemeClr val="dk1"/>
          </a:fillRef>
          <a:effectRef idx="0">
            <a:schemeClr val="dk1"/>
          </a:effectRef>
          <a:fontRef idx="minor">
            <a:schemeClr val="tx1"/>
          </a:fontRef>
        </p:style>
      </p:cxnSp>
      <p:cxnSp>
        <p:nvCxnSpPr>
          <p:cNvPr id="69" name="Straight Connector 68">
            <a:extLst>
              <a:ext uri="{FF2B5EF4-FFF2-40B4-BE49-F238E27FC236}">
                <a16:creationId xmlns:a16="http://schemas.microsoft.com/office/drawing/2014/main" id="{8BD3664E-7CEC-2F40-9DA7-0CDA019DCBB0}"/>
              </a:ext>
            </a:extLst>
          </p:cNvPr>
          <p:cNvCxnSpPr>
            <a:cxnSpLocks/>
          </p:cNvCxnSpPr>
          <p:nvPr/>
        </p:nvCxnSpPr>
        <p:spPr>
          <a:xfrm flipV="1">
            <a:off x="6288290" y="6466300"/>
            <a:ext cx="2586064" cy="20867"/>
          </a:xfrm>
          <a:prstGeom prst="line">
            <a:avLst/>
          </a:prstGeom>
          <a:ln w="76200">
            <a:solidFill>
              <a:schemeClr val="tx1"/>
            </a:solidFill>
          </a:ln>
        </p:spPr>
        <p:style>
          <a:lnRef idx="1">
            <a:schemeClr val="dk1"/>
          </a:lnRef>
          <a:fillRef idx="0">
            <a:schemeClr val="dk1"/>
          </a:fillRef>
          <a:effectRef idx="0">
            <a:schemeClr val="dk1"/>
          </a:effectRef>
          <a:fontRef idx="minor">
            <a:schemeClr val="tx1"/>
          </a:fontRef>
        </p:style>
      </p:cxnSp>
      <p:sp>
        <p:nvSpPr>
          <p:cNvPr id="42" name="TextBox 41">
            <a:extLst>
              <a:ext uri="{FF2B5EF4-FFF2-40B4-BE49-F238E27FC236}">
                <a16:creationId xmlns:a16="http://schemas.microsoft.com/office/drawing/2014/main" id="{623E3F13-087D-A34B-9397-82A1D2D86969}"/>
              </a:ext>
            </a:extLst>
          </p:cNvPr>
          <p:cNvSpPr txBox="1"/>
          <p:nvPr/>
        </p:nvSpPr>
        <p:spPr>
          <a:xfrm>
            <a:off x="6597425" y="202808"/>
            <a:ext cx="2023311" cy="369332"/>
          </a:xfrm>
          <a:prstGeom prst="rect">
            <a:avLst/>
          </a:prstGeom>
          <a:noFill/>
        </p:spPr>
        <p:txBody>
          <a:bodyPr wrap="none" rtlCol="0">
            <a:spAutoFit/>
          </a:bodyPr>
          <a:lstStyle/>
          <a:p>
            <a:r>
              <a:rPr lang="en-US" b="1" dirty="0"/>
              <a:t>Letters Paul wrote</a:t>
            </a:r>
          </a:p>
        </p:txBody>
      </p:sp>
      <p:sp>
        <p:nvSpPr>
          <p:cNvPr id="44" name="TextBox 43">
            <a:extLst>
              <a:ext uri="{FF2B5EF4-FFF2-40B4-BE49-F238E27FC236}">
                <a16:creationId xmlns:a16="http://schemas.microsoft.com/office/drawing/2014/main" id="{65665813-5DD1-FC4F-9FB4-59B3BAC83E74}"/>
              </a:ext>
            </a:extLst>
          </p:cNvPr>
          <p:cNvSpPr txBox="1"/>
          <p:nvPr/>
        </p:nvSpPr>
        <p:spPr>
          <a:xfrm>
            <a:off x="6647942" y="548916"/>
            <a:ext cx="1638590" cy="338554"/>
          </a:xfrm>
          <a:prstGeom prst="rect">
            <a:avLst/>
          </a:prstGeom>
          <a:noFill/>
        </p:spPr>
        <p:txBody>
          <a:bodyPr wrap="none" rtlCol="0">
            <a:spAutoFit/>
          </a:bodyPr>
          <a:lstStyle/>
          <a:p>
            <a:pPr algn="ctr"/>
            <a:r>
              <a:rPr lang="en-US" sz="1600" b="1" dirty="0"/>
              <a:t>FROM CORINTH</a:t>
            </a:r>
          </a:p>
        </p:txBody>
      </p:sp>
      <p:sp>
        <p:nvSpPr>
          <p:cNvPr id="45" name="TextBox 44">
            <a:extLst>
              <a:ext uri="{FF2B5EF4-FFF2-40B4-BE49-F238E27FC236}">
                <a16:creationId xmlns:a16="http://schemas.microsoft.com/office/drawing/2014/main" id="{127BC4F3-C225-124A-85DC-87C175BCF147}"/>
              </a:ext>
            </a:extLst>
          </p:cNvPr>
          <p:cNvSpPr txBox="1"/>
          <p:nvPr/>
        </p:nvSpPr>
        <p:spPr>
          <a:xfrm>
            <a:off x="6402532" y="831264"/>
            <a:ext cx="2220864" cy="584775"/>
          </a:xfrm>
          <a:prstGeom prst="rect">
            <a:avLst/>
          </a:prstGeom>
          <a:noFill/>
        </p:spPr>
        <p:txBody>
          <a:bodyPr wrap="none" rtlCol="0">
            <a:spAutoFit/>
          </a:bodyPr>
          <a:lstStyle/>
          <a:p>
            <a:r>
              <a:rPr lang="en-US" sz="1600" dirty="0"/>
              <a:t>AD 52 - 1 Thessalonians</a:t>
            </a:r>
          </a:p>
          <a:p>
            <a:r>
              <a:rPr lang="en-US" sz="1600" dirty="0"/>
              <a:t>AD 53 - </a:t>
            </a:r>
            <a:r>
              <a:rPr lang="en-US" sz="1600" b="1" dirty="0"/>
              <a:t>2 Thessalonians</a:t>
            </a:r>
          </a:p>
        </p:txBody>
      </p:sp>
      <p:sp>
        <p:nvSpPr>
          <p:cNvPr id="46" name="TextBox 45">
            <a:extLst>
              <a:ext uri="{FF2B5EF4-FFF2-40B4-BE49-F238E27FC236}">
                <a16:creationId xmlns:a16="http://schemas.microsoft.com/office/drawing/2014/main" id="{89BBDE5E-D461-F142-BD76-FEAF4094A2FA}"/>
              </a:ext>
            </a:extLst>
          </p:cNvPr>
          <p:cNvSpPr txBox="1"/>
          <p:nvPr/>
        </p:nvSpPr>
        <p:spPr>
          <a:xfrm>
            <a:off x="6675091" y="1579629"/>
            <a:ext cx="1478290" cy="307777"/>
          </a:xfrm>
          <a:prstGeom prst="rect">
            <a:avLst/>
          </a:prstGeom>
          <a:noFill/>
        </p:spPr>
        <p:txBody>
          <a:bodyPr wrap="none" rtlCol="0">
            <a:spAutoFit/>
          </a:bodyPr>
          <a:lstStyle/>
          <a:p>
            <a:r>
              <a:rPr lang="en-US" sz="1400" b="1" dirty="0"/>
              <a:t>FROM EPHESUS</a:t>
            </a:r>
          </a:p>
        </p:txBody>
      </p:sp>
      <p:sp>
        <p:nvSpPr>
          <p:cNvPr id="47" name="TextBox 46">
            <a:extLst>
              <a:ext uri="{FF2B5EF4-FFF2-40B4-BE49-F238E27FC236}">
                <a16:creationId xmlns:a16="http://schemas.microsoft.com/office/drawing/2014/main" id="{B3A52A2E-A2B3-D44E-826C-742B9C333E84}"/>
              </a:ext>
            </a:extLst>
          </p:cNvPr>
          <p:cNvSpPr txBox="1"/>
          <p:nvPr/>
        </p:nvSpPr>
        <p:spPr>
          <a:xfrm>
            <a:off x="6597425" y="1797894"/>
            <a:ext cx="1533177" cy="276999"/>
          </a:xfrm>
          <a:prstGeom prst="rect">
            <a:avLst/>
          </a:prstGeom>
          <a:noFill/>
        </p:spPr>
        <p:txBody>
          <a:bodyPr wrap="none" rtlCol="0">
            <a:spAutoFit/>
          </a:bodyPr>
          <a:lstStyle/>
          <a:p>
            <a:r>
              <a:rPr lang="en-US" sz="1200" b="1" dirty="0"/>
              <a:t>AD 56- </a:t>
            </a:r>
            <a:r>
              <a:rPr lang="en-US" sz="1200" dirty="0"/>
              <a:t>1 Corinthians</a:t>
            </a:r>
          </a:p>
        </p:txBody>
      </p:sp>
      <p:sp>
        <p:nvSpPr>
          <p:cNvPr id="70" name="TextBox 69">
            <a:extLst>
              <a:ext uri="{FF2B5EF4-FFF2-40B4-BE49-F238E27FC236}">
                <a16:creationId xmlns:a16="http://schemas.microsoft.com/office/drawing/2014/main" id="{1361C123-C12F-9248-9377-493F4D86BDB3}"/>
              </a:ext>
            </a:extLst>
          </p:cNvPr>
          <p:cNvSpPr txBox="1"/>
          <p:nvPr/>
        </p:nvSpPr>
        <p:spPr>
          <a:xfrm>
            <a:off x="6541704" y="1968596"/>
            <a:ext cx="2134751" cy="492443"/>
          </a:xfrm>
          <a:prstGeom prst="rect">
            <a:avLst/>
          </a:prstGeom>
          <a:noFill/>
        </p:spPr>
        <p:txBody>
          <a:bodyPr wrap="square" rtlCol="0">
            <a:spAutoFit/>
          </a:bodyPr>
          <a:lstStyle/>
          <a:p>
            <a:r>
              <a:rPr lang="en-US" sz="1400" b="1" dirty="0"/>
              <a:t>FROM MACEDONIA</a:t>
            </a:r>
          </a:p>
          <a:p>
            <a:r>
              <a:rPr lang="en-US" sz="1200" dirty="0"/>
              <a:t>AD 57 - 2 Corinthians</a:t>
            </a:r>
          </a:p>
        </p:txBody>
      </p:sp>
      <p:sp>
        <p:nvSpPr>
          <p:cNvPr id="82" name="TextBox 81">
            <a:extLst>
              <a:ext uri="{FF2B5EF4-FFF2-40B4-BE49-F238E27FC236}">
                <a16:creationId xmlns:a16="http://schemas.microsoft.com/office/drawing/2014/main" id="{7480A6B1-8564-2E4F-8FF2-C6A5E08B3B86}"/>
              </a:ext>
            </a:extLst>
          </p:cNvPr>
          <p:cNvSpPr txBox="1"/>
          <p:nvPr/>
        </p:nvSpPr>
        <p:spPr>
          <a:xfrm>
            <a:off x="6666264" y="2360103"/>
            <a:ext cx="1455270" cy="307777"/>
          </a:xfrm>
          <a:prstGeom prst="rect">
            <a:avLst/>
          </a:prstGeom>
          <a:noFill/>
        </p:spPr>
        <p:txBody>
          <a:bodyPr wrap="none" rtlCol="0">
            <a:spAutoFit/>
          </a:bodyPr>
          <a:lstStyle/>
          <a:p>
            <a:r>
              <a:rPr lang="en-US" sz="1400" b="1" dirty="0"/>
              <a:t>FROM CORINTH</a:t>
            </a:r>
          </a:p>
        </p:txBody>
      </p:sp>
      <p:sp>
        <p:nvSpPr>
          <p:cNvPr id="83" name="TextBox 82">
            <a:extLst>
              <a:ext uri="{FF2B5EF4-FFF2-40B4-BE49-F238E27FC236}">
                <a16:creationId xmlns:a16="http://schemas.microsoft.com/office/drawing/2014/main" id="{C29F8E68-45BE-F246-A8FB-0F0ED947CCE5}"/>
              </a:ext>
            </a:extLst>
          </p:cNvPr>
          <p:cNvSpPr txBox="1"/>
          <p:nvPr/>
        </p:nvSpPr>
        <p:spPr>
          <a:xfrm>
            <a:off x="6707040" y="2587063"/>
            <a:ext cx="1257460" cy="461665"/>
          </a:xfrm>
          <a:prstGeom prst="rect">
            <a:avLst/>
          </a:prstGeom>
          <a:noFill/>
        </p:spPr>
        <p:txBody>
          <a:bodyPr wrap="none" rtlCol="0">
            <a:spAutoFit/>
          </a:bodyPr>
          <a:lstStyle/>
          <a:p>
            <a:r>
              <a:rPr lang="en-US" sz="1200" dirty="0"/>
              <a:t>AD 57 - Romans</a:t>
            </a:r>
          </a:p>
          <a:p>
            <a:r>
              <a:rPr lang="en-US" sz="1200" dirty="0"/>
              <a:t>AD 57 - Galatians</a:t>
            </a:r>
          </a:p>
        </p:txBody>
      </p:sp>
      <p:sp>
        <p:nvSpPr>
          <p:cNvPr id="84" name="TextBox 83">
            <a:extLst>
              <a:ext uri="{FF2B5EF4-FFF2-40B4-BE49-F238E27FC236}">
                <a16:creationId xmlns:a16="http://schemas.microsoft.com/office/drawing/2014/main" id="{B3362BBE-1F03-1541-A56F-52B45CB140E1}"/>
              </a:ext>
            </a:extLst>
          </p:cNvPr>
          <p:cNvSpPr txBox="1"/>
          <p:nvPr/>
        </p:nvSpPr>
        <p:spPr>
          <a:xfrm>
            <a:off x="6858000" y="3815517"/>
            <a:ext cx="1202573" cy="307777"/>
          </a:xfrm>
          <a:prstGeom prst="rect">
            <a:avLst/>
          </a:prstGeom>
          <a:noFill/>
        </p:spPr>
        <p:txBody>
          <a:bodyPr wrap="none" rtlCol="0">
            <a:spAutoFit/>
          </a:bodyPr>
          <a:lstStyle/>
          <a:p>
            <a:r>
              <a:rPr lang="en-US" sz="1400" b="1" dirty="0"/>
              <a:t>FROM ROME</a:t>
            </a:r>
          </a:p>
        </p:txBody>
      </p:sp>
      <p:sp>
        <p:nvSpPr>
          <p:cNvPr id="85" name="TextBox 84">
            <a:extLst>
              <a:ext uri="{FF2B5EF4-FFF2-40B4-BE49-F238E27FC236}">
                <a16:creationId xmlns:a16="http://schemas.microsoft.com/office/drawing/2014/main" id="{E887A3DC-40BD-454A-AB6B-7BFCDFEBAB64}"/>
              </a:ext>
            </a:extLst>
          </p:cNvPr>
          <p:cNvSpPr txBox="1"/>
          <p:nvPr/>
        </p:nvSpPr>
        <p:spPr>
          <a:xfrm>
            <a:off x="6737117" y="4009509"/>
            <a:ext cx="1575752" cy="954107"/>
          </a:xfrm>
          <a:prstGeom prst="rect">
            <a:avLst/>
          </a:prstGeom>
          <a:noFill/>
        </p:spPr>
        <p:txBody>
          <a:bodyPr wrap="none" rtlCol="0">
            <a:spAutoFit/>
          </a:bodyPr>
          <a:lstStyle/>
          <a:p>
            <a:r>
              <a:rPr lang="en-US" sz="1400" dirty="0"/>
              <a:t>AD 62 - Colossians</a:t>
            </a:r>
          </a:p>
          <a:p>
            <a:r>
              <a:rPr lang="en-US" sz="1400" dirty="0"/>
              <a:t>AD 62 - Ephesians</a:t>
            </a:r>
          </a:p>
          <a:p>
            <a:r>
              <a:rPr lang="en-US" sz="1400" dirty="0"/>
              <a:t>AD - 62 Philippians</a:t>
            </a:r>
          </a:p>
          <a:p>
            <a:r>
              <a:rPr lang="en-US" sz="1400" dirty="0"/>
              <a:t>AD 62 - Philemon</a:t>
            </a:r>
          </a:p>
        </p:txBody>
      </p:sp>
      <p:sp>
        <p:nvSpPr>
          <p:cNvPr id="86" name="TextBox 85">
            <a:extLst>
              <a:ext uri="{FF2B5EF4-FFF2-40B4-BE49-F238E27FC236}">
                <a16:creationId xmlns:a16="http://schemas.microsoft.com/office/drawing/2014/main" id="{EC9BE45D-AB97-4E47-B4AD-85CAEB9BCECA}"/>
              </a:ext>
            </a:extLst>
          </p:cNvPr>
          <p:cNvSpPr txBox="1"/>
          <p:nvPr/>
        </p:nvSpPr>
        <p:spPr>
          <a:xfrm>
            <a:off x="6712463" y="5007718"/>
            <a:ext cx="1733039" cy="307777"/>
          </a:xfrm>
          <a:prstGeom prst="rect">
            <a:avLst/>
          </a:prstGeom>
          <a:noFill/>
        </p:spPr>
        <p:txBody>
          <a:bodyPr wrap="none" rtlCol="0">
            <a:spAutoFit/>
          </a:bodyPr>
          <a:lstStyle/>
          <a:p>
            <a:r>
              <a:rPr lang="en-US" sz="1400" b="1" dirty="0"/>
              <a:t>FROM MACEDONIA</a:t>
            </a:r>
          </a:p>
        </p:txBody>
      </p:sp>
      <p:sp>
        <p:nvSpPr>
          <p:cNvPr id="87" name="TextBox 86">
            <a:extLst>
              <a:ext uri="{FF2B5EF4-FFF2-40B4-BE49-F238E27FC236}">
                <a16:creationId xmlns:a16="http://schemas.microsoft.com/office/drawing/2014/main" id="{9A4FA7CB-3F37-264D-9F1A-75A5E77BB649}"/>
              </a:ext>
            </a:extLst>
          </p:cNvPr>
          <p:cNvSpPr txBox="1"/>
          <p:nvPr/>
        </p:nvSpPr>
        <p:spPr>
          <a:xfrm>
            <a:off x="6858000" y="5161606"/>
            <a:ext cx="1507720" cy="523220"/>
          </a:xfrm>
          <a:prstGeom prst="rect">
            <a:avLst/>
          </a:prstGeom>
          <a:noFill/>
        </p:spPr>
        <p:txBody>
          <a:bodyPr wrap="none" rtlCol="0">
            <a:spAutoFit/>
          </a:bodyPr>
          <a:lstStyle/>
          <a:p>
            <a:r>
              <a:rPr lang="en-US" sz="1400" dirty="0"/>
              <a:t>AD 66 - 1 Timothy</a:t>
            </a:r>
          </a:p>
          <a:p>
            <a:r>
              <a:rPr lang="en-US" sz="1400" dirty="0"/>
              <a:t>AD 66 - Titus</a:t>
            </a:r>
          </a:p>
        </p:txBody>
      </p:sp>
      <p:sp>
        <p:nvSpPr>
          <p:cNvPr id="90" name="TextBox 89">
            <a:extLst>
              <a:ext uri="{FF2B5EF4-FFF2-40B4-BE49-F238E27FC236}">
                <a16:creationId xmlns:a16="http://schemas.microsoft.com/office/drawing/2014/main" id="{750A2F8D-92D1-4C4C-AA32-642428F7EB7D}"/>
              </a:ext>
            </a:extLst>
          </p:cNvPr>
          <p:cNvSpPr txBox="1"/>
          <p:nvPr/>
        </p:nvSpPr>
        <p:spPr>
          <a:xfrm>
            <a:off x="6824974" y="5623262"/>
            <a:ext cx="1202573" cy="307777"/>
          </a:xfrm>
          <a:prstGeom prst="rect">
            <a:avLst/>
          </a:prstGeom>
          <a:noFill/>
        </p:spPr>
        <p:txBody>
          <a:bodyPr wrap="none" rtlCol="0">
            <a:spAutoFit/>
          </a:bodyPr>
          <a:lstStyle/>
          <a:p>
            <a:r>
              <a:rPr lang="en-US" sz="1400" b="1" dirty="0"/>
              <a:t>FROM ROME</a:t>
            </a:r>
          </a:p>
        </p:txBody>
      </p:sp>
      <p:sp>
        <p:nvSpPr>
          <p:cNvPr id="91" name="TextBox 90">
            <a:extLst>
              <a:ext uri="{FF2B5EF4-FFF2-40B4-BE49-F238E27FC236}">
                <a16:creationId xmlns:a16="http://schemas.microsoft.com/office/drawing/2014/main" id="{FC3A86F3-0F4C-2B4C-8EEF-2C708B38FD20}"/>
              </a:ext>
            </a:extLst>
          </p:cNvPr>
          <p:cNvSpPr txBox="1"/>
          <p:nvPr/>
        </p:nvSpPr>
        <p:spPr>
          <a:xfrm>
            <a:off x="6661455" y="5782024"/>
            <a:ext cx="1651414" cy="523220"/>
          </a:xfrm>
          <a:prstGeom prst="rect">
            <a:avLst/>
          </a:prstGeom>
          <a:noFill/>
        </p:spPr>
        <p:txBody>
          <a:bodyPr wrap="none" rtlCol="0">
            <a:spAutoFit/>
          </a:bodyPr>
          <a:lstStyle/>
          <a:p>
            <a:r>
              <a:rPr lang="en-US" sz="1400" dirty="0"/>
              <a:t>AD 66 - Hebrews (?)</a:t>
            </a:r>
          </a:p>
          <a:p>
            <a:r>
              <a:rPr lang="en-US" sz="1400" dirty="0"/>
              <a:t>AD 67 - 2 Timothy</a:t>
            </a:r>
          </a:p>
        </p:txBody>
      </p:sp>
      <p:sp>
        <p:nvSpPr>
          <p:cNvPr id="6" name="TextBox 5">
            <a:extLst>
              <a:ext uri="{FF2B5EF4-FFF2-40B4-BE49-F238E27FC236}">
                <a16:creationId xmlns:a16="http://schemas.microsoft.com/office/drawing/2014/main" id="{30E5FE7D-EABE-EE48-B2C2-2996F6FE14F0}"/>
              </a:ext>
            </a:extLst>
          </p:cNvPr>
          <p:cNvSpPr txBox="1"/>
          <p:nvPr/>
        </p:nvSpPr>
        <p:spPr>
          <a:xfrm>
            <a:off x="1800757" y="4667504"/>
            <a:ext cx="3383747" cy="369332"/>
          </a:xfrm>
          <a:prstGeom prst="rect">
            <a:avLst/>
          </a:prstGeom>
          <a:noFill/>
          <a:ln w="28575">
            <a:solidFill>
              <a:schemeClr val="tx1"/>
            </a:solidFill>
          </a:ln>
        </p:spPr>
        <p:txBody>
          <a:bodyPr wrap="none" rtlCol="0">
            <a:spAutoFit/>
          </a:bodyPr>
          <a:lstStyle/>
          <a:p>
            <a:r>
              <a:rPr lang="en-US" dirty="0"/>
              <a:t>---</a:t>
            </a:r>
            <a:r>
              <a:rPr lang="en-US" b="1" dirty="0"/>
              <a:t>The Book of Acts Ends Here-</a:t>
            </a:r>
            <a:r>
              <a:rPr lang="en-US" dirty="0"/>
              <a:t>--</a:t>
            </a:r>
          </a:p>
        </p:txBody>
      </p:sp>
      <p:cxnSp>
        <p:nvCxnSpPr>
          <p:cNvPr id="17" name="Straight Arrow Connector 16">
            <a:extLst>
              <a:ext uri="{FF2B5EF4-FFF2-40B4-BE49-F238E27FC236}">
                <a16:creationId xmlns:a16="http://schemas.microsoft.com/office/drawing/2014/main" id="{B83A43CD-784A-A744-A356-52E95BC206C2}"/>
              </a:ext>
            </a:extLst>
          </p:cNvPr>
          <p:cNvCxnSpPr>
            <a:cxnSpLocks/>
          </p:cNvCxnSpPr>
          <p:nvPr/>
        </p:nvCxnSpPr>
        <p:spPr>
          <a:xfrm>
            <a:off x="6096000" y="818113"/>
            <a:ext cx="387548" cy="477287"/>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402186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B35562F-996A-0345-8837-80A8B0EBC8E1}"/>
              </a:ext>
            </a:extLst>
          </p:cNvPr>
          <p:cNvSpPr/>
          <p:nvPr/>
        </p:nvSpPr>
        <p:spPr>
          <a:xfrm>
            <a:off x="3432104" y="3244334"/>
            <a:ext cx="2279791" cy="369332"/>
          </a:xfrm>
          <a:prstGeom prst="rect">
            <a:avLst/>
          </a:prstGeom>
        </p:spPr>
        <p:txBody>
          <a:bodyPr wrap="none">
            <a:spAutoFit/>
          </a:bodyPr>
          <a:lstStyle/>
          <a:p>
            <a:r>
              <a:rPr lang="en-US" dirty="0" err="1"/>
              <a:t>paul's</a:t>
            </a:r>
            <a:r>
              <a:rPr lang="en-US" dirty="0"/>
              <a:t> missionary map</a:t>
            </a:r>
          </a:p>
        </p:txBody>
      </p:sp>
      <p:pic>
        <p:nvPicPr>
          <p:cNvPr id="1026" name="Picture 2" descr="Apostle Paul's Second Missionary Journey Large Map">
            <a:extLst>
              <a:ext uri="{FF2B5EF4-FFF2-40B4-BE49-F238E27FC236}">
                <a16:creationId xmlns:a16="http://schemas.microsoft.com/office/drawing/2014/main" id="{D261F2AD-7BD9-7D43-8646-8557D060DE5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624CFF0F-50FB-F145-9187-3F3E72686491}"/>
              </a:ext>
            </a:extLst>
          </p:cNvPr>
          <p:cNvSpPr txBox="1"/>
          <p:nvPr/>
        </p:nvSpPr>
        <p:spPr>
          <a:xfrm>
            <a:off x="103178" y="457200"/>
            <a:ext cx="1186070" cy="338554"/>
          </a:xfrm>
          <a:prstGeom prst="rect">
            <a:avLst/>
          </a:prstGeom>
          <a:solidFill>
            <a:schemeClr val="accent4">
              <a:lumMod val="40000"/>
              <a:lumOff val="60000"/>
            </a:schemeClr>
          </a:solidFill>
        </p:spPr>
        <p:txBody>
          <a:bodyPr wrap="square" rtlCol="0">
            <a:spAutoFit/>
          </a:bodyPr>
          <a:lstStyle/>
          <a:p>
            <a:endParaRPr lang="en-US" sz="1600" dirty="0">
              <a:highlight>
                <a:srgbClr val="000000"/>
              </a:highlight>
            </a:endParaRPr>
          </a:p>
        </p:txBody>
      </p:sp>
      <p:cxnSp>
        <p:nvCxnSpPr>
          <p:cNvPr id="7" name="Straight Arrow Connector 6">
            <a:extLst>
              <a:ext uri="{FF2B5EF4-FFF2-40B4-BE49-F238E27FC236}">
                <a16:creationId xmlns:a16="http://schemas.microsoft.com/office/drawing/2014/main" id="{081054D0-AB89-5541-A3E7-33508C994F70}"/>
              </a:ext>
            </a:extLst>
          </p:cNvPr>
          <p:cNvCxnSpPr>
            <a:cxnSpLocks/>
          </p:cNvCxnSpPr>
          <p:nvPr/>
        </p:nvCxnSpPr>
        <p:spPr>
          <a:xfrm flipV="1">
            <a:off x="103178" y="2362200"/>
            <a:ext cx="811222" cy="762000"/>
          </a:xfrm>
          <a:prstGeom prst="straightConnector1">
            <a:avLst/>
          </a:prstGeom>
          <a:ln w="762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390589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4617DE4-4470-7048-A48E-1CEF0DA16A98}"/>
              </a:ext>
            </a:extLst>
          </p:cNvPr>
          <p:cNvSpPr txBox="1"/>
          <p:nvPr/>
        </p:nvSpPr>
        <p:spPr>
          <a:xfrm>
            <a:off x="249477" y="226159"/>
            <a:ext cx="8686800" cy="6555641"/>
          </a:xfrm>
          <a:prstGeom prst="rect">
            <a:avLst/>
          </a:prstGeom>
          <a:noFill/>
        </p:spPr>
        <p:txBody>
          <a:bodyPr wrap="square" rtlCol="0">
            <a:spAutoFit/>
          </a:bodyPr>
          <a:lstStyle/>
          <a:p>
            <a:r>
              <a:rPr lang="en-US" sz="2000" b="1" dirty="0">
                <a:latin typeface="Arial" panose="020B0604020202020204" pitchFamily="34" charset="0"/>
                <a:cs typeface="Arial" panose="020B0604020202020204" pitchFamily="34" charset="0"/>
              </a:rPr>
              <a:t>Acts 17:1-10  </a:t>
            </a:r>
            <a:r>
              <a:rPr lang="en-US" sz="2000" b="1" i="1" baseline="30000" dirty="0">
                <a:solidFill>
                  <a:srgbClr val="0070C0"/>
                </a:solidFill>
                <a:latin typeface="Arial" panose="020B0604020202020204" pitchFamily="34" charset="0"/>
                <a:cs typeface="Arial" panose="020B0604020202020204" pitchFamily="34" charset="0"/>
              </a:rPr>
              <a:t>1</a:t>
            </a:r>
            <a:r>
              <a:rPr lang="en-US" sz="2000" b="1" i="1" dirty="0">
                <a:solidFill>
                  <a:srgbClr val="002060"/>
                </a:solidFill>
                <a:latin typeface="Arial" panose="020B0604020202020204" pitchFamily="34" charset="0"/>
                <a:cs typeface="Arial" panose="020B0604020202020204" pitchFamily="34" charset="0"/>
              </a:rPr>
              <a:t>“Now when they had passed through Amphipolis and Apollonia, they came to Thessalonica, where there was a synagogue of the Jews. </a:t>
            </a:r>
            <a:r>
              <a:rPr lang="en-US" sz="2000" b="1" i="1" baseline="30000" dirty="0">
                <a:solidFill>
                  <a:srgbClr val="0070C0"/>
                </a:solidFill>
                <a:latin typeface="Arial" panose="020B0604020202020204" pitchFamily="34" charset="0"/>
                <a:cs typeface="Arial" panose="020B0604020202020204" pitchFamily="34" charset="0"/>
              </a:rPr>
              <a:t>2</a:t>
            </a:r>
            <a:r>
              <a:rPr lang="en-US" sz="2000" b="1" i="1" dirty="0">
                <a:solidFill>
                  <a:srgbClr val="002060"/>
                </a:solidFill>
                <a:latin typeface="Arial" panose="020B0604020202020204" pitchFamily="34" charset="0"/>
                <a:cs typeface="Arial" panose="020B0604020202020204" pitchFamily="34" charset="0"/>
              </a:rPr>
              <a:t>And Paul went in, as was his custom, and on three Sabbath days he reasoned with them from the Scriptures, </a:t>
            </a:r>
            <a:r>
              <a:rPr lang="en-US" sz="2000" b="1" i="1" baseline="30000" dirty="0">
                <a:solidFill>
                  <a:srgbClr val="0070C0"/>
                </a:solidFill>
                <a:latin typeface="Arial" panose="020B0604020202020204" pitchFamily="34" charset="0"/>
                <a:cs typeface="Arial" panose="020B0604020202020204" pitchFamily="34" charset="0"/>
              </a:rPr>
              <a:t>3</a:t>
            </a:r>
            <a:r>
              <a:rPr lang="en-US" sz="2000" b="1" i="1" dirty="0">
                <a:solidFill>
                  <a:srgbClr val="002060"/>
                </a:solidFill>
                <a:latin typeface="Arial" panose="020B0604020202020204" pitchFamily="34" charset="0"/>
                <a:cs typeface="Arial" panose="020B0604020202020204" pitchFamily="34" charset="0"/>
              </a:rPr>
              <a:t>explaining and proving that it was necessary for the Christ to suffer and to rise from the dead, and saying, “This Jesus, whom I proclaim to you, is the Christ.” </a:t>
            </a:r>
            <a:r>
              <a:rPr lang="en-US" sz="2000" b="1" i="1" baseline="30000" dirty="0">
                <a:solidFill>
                  <a:srgbClr val="0070C0"/>
                </a:solidFill>
                <a:latin typeface="Arial" panose="020B0604020202020204" pitchFamily="34" charset="0"/>
                <a:cs typeface="Arial" panose="020B0604020202020204" pitchFamily="34" charset="0"/>
              </a:rPr>
              <a:t>4</a:t>
            </a:r>
            <a:r>
              <a:rPr lang="en-US" sz="2000" b="1" i="1" dirty="0">
                <a:solidFill>
                  <a:srgbClr val="002060"/>
                </a:solidFill>
                <a:latin typeface="Arial" panose="020B0604020202020204" pitchFamily="34" charset="0"/>
                <a:cs typeface="Arial" panose="020B0604020202020204" pitchFamily="34" charset="0"/>
              </a:rPr>
              <a:t>And some of them were persuaded and joined Paul and Silas, as did a great many of the devout Greeks and not a few of the leading women. </a:t>
            </a:r>
            <a:r>
              <a:rPr lang="en-US" sz="2000" b="1" i="1" baseline="30000" dirty="0">
                <a:solidFill>
                  <a:srgbClr val="0070C0"/>
                </a:solidFill>
                <a:latin typeface="Arial" panose="020B0604020202020204" pitchFamily="34" charset="0"/>
                <a:cs typeface="Arial" panose="020B0604020202020204" pitchFamily="34" charset="0"/>
              </a:rPr>
              <a:t>5</a:t>
            </a:r>
            <a:r>
              <a:rPr lang="en-US" sz="2000" b="1" i="1" dirty="0">
                <a:solidFill>
                  <a:srgbClr val="002060"/>
                </a:solidFill>
                <a:latin typeface="Arial" panose="020B0604020202020204" pitchFamily="34" charset="0"/>
                <a:cs typeface="Arial" panose="020B0604020202020204" pitchFamily="34" charset="0"/>
              </a:rPr>
              <a:t>But the Jews were jealous, and taking some wicked men of the rabble, they formed a mob, set the city in an uproar, and attacked the house of Jason, seeking to bring them out to the crowd. </a:t>
            </a:r>
            <a:r>
              <a:rPr lang="en-US" sz="2000" b="1" i="1" baseline="30000" dirty="0">
                <a:solidFill>
                  <a:srgbClr val="0070C0"/>
                </a:solidFill>
                <a:latin typeface="Arial" panose="020B0604020202020204" pitchFamily="34" charset="0"/>
                <a:cs typeface="Arial" panose="020B0604020202020204" pitchFamily="34" charset="0"/>
              </a:rPr>
              <a:t>6</a:t>
            </a:r>
            <a:r>
              <a:rPr lang="en-US" sz="2000" b="1" i="1" dirty="0">
                <a:solidFill>
                  <a:srgbClr val="002060"/>
                </a:solidFill>
                <a:latin typeface="Arial" panose="020B0604020202020204" pitchFamily="34" charset="0"/>
                <a:cs typeface="Arial" panose="020B0604020202020204" pitchFamily="34" charset="0"/>
              </a:rPr>
              <a:t>And when they could not find them, they dragged Jason and some of the brothers before the city authorities, shouting, “These men who have turned the world upside down have come here also, </a:t>
            </a:r>
            <a:r>
              <a:rPr lang="en-US" sz="2000" b="1" i="1" baseline="30000" dirty="0">
                <a:solidFill>
                  <a:srgbClr val="0070C0"/>
                </a:solidFill>
                <a:latin typeface="Arial" panose="020B0604020202020204" pitchFamily="34" charset="0"/>
                <a:cs typeface="Arial" panose="020B0604020202020204" pitchFamily="34" charset="0"/>
              </a:rPr>
              <a:t>7</a:t>
            </a:r>
            <a:r>
              <a:rPr lang="en-US" sz="2000" b="1" i="1" dirty="0">
                <a:solidFill>
                  <a:srgbClr val="002060"/>
                </a:solidFill>
                <a:latin typeface="Arial" panose="020B0604020202020204" pitchFamily="34" charset="0"/>
                <a:cs typeface="Arial" panose="020B0604020202020204" pitchFamily="34" charset="0"/>
              </a:rPr>
              <a:t>and Jason has received them, and they are all acting against the decrees of Caesar, saying that there is another king, Jesus.” </a:t>
            </a:r>
            <a:r>
              <a:rPr lang="en-US" sz="2000" b="1" i="1" baseline="30000" dirty="0">
                <a:solidFill>
                  <a:srgbClr val="0070C0"/>
                </a:solidFill>
                <a:latin typeface="Arial" panose="020B0604020202020204" pitchFamily="34" charset="0"/>
                <a:cs typeface="Arial" panose="020B0604020202020204" pitchFamily="34" charset="0"/>
              </a:rPr>
              <a:t>8</a:t>
            </a:r>
            <a:r>
              <a:rPr lang="en-US" sz="2000" b="1" i="1" dirty="0">
                <a:solidFill>
                  <a:srgbClr val="002060"/>
                </a:solidFill>
                <a:latin typeface="Arial" panose="020B0604020202020204" pitchFamily="34" charset="0"/>
                <a:cs typeface="Arial" panose="020B0604020202020204" pitchFamily="34" charset="0"/>
              </a:rPr>
              <a:t>And the people and the city authorities were disturbed when they heard these things. </a:t>
            </a:r>
            <a:r>
              <a:rPr lang="en-US" sz="2000" b="1" i="1" baseline="30000" dirty="0">
                <a:solidFill>
                  <a:srgbClr val="0070C0"/>
                </a:solidFill>
                <a:latin typeface="Arial" panose="020B0604020202020204" pitchFamily="34" charset="0"/>
                <a:cs typeface="Arial" panose="020B0604020202020204" pitchFamily="34" charset="0"/>
              </a:rPr>
              <a:t>9</a:t>
            </a:r>
            <a:r>
              <a:rPr lang="en-US" sz="2000" b="1" i="1" dirty="0">
                <a:solidFill>
                  <a:srgbClr val="002060"/>
                </a:solidFill>
                <a:latin typeface="Arial" panose="020B0604020202020204" pitchFamily="34" charset="0"/>
                <a:cs typeface="Arial" panose="020B0604020202020204" pitchFamily="34" charset="0"/>
              </a:rPr>
              <a:t>And when they had taken money as security from Jason and the rest, they let them go. </a:t>
            </a:r>
            <a:r>
              <a:rPr lang="en-US" sz="2000" b="1" i="1" baseline="30000" dirty="0">
                <a:solidFill>
                  <a:srgbClr val="0070C0"/>
                </a:solidFill>
                <a:latin typeface="Arial" panose="020B0604020202020204" pitchFamily="34" charset="0"/>
                <a:cs typeface="Arial" panose="020B0604020202020204" pitchFamily="34" charset="0"/>
              </a:rPr>
              <a:t>10</a:t>
            </a:r>
            <a:r>
              <a:rPr lang="en-US" sz="2000" b="1" i="1" dirty="0">
                <a:solidFill>
                  <a:srgbClr val="002060"/>
                </a:solidFill>
                <a:latin typeface="Arial" panose="020B0604020202020204" pitchFamily="34" charset="0"/>
                <a:cs typeface="Arial" panose="020B0604020202020204" pitchFamily="34" charset="0"/>
              </a:rPr>
              <a:t>The brothers immediately sent Paul and Silas away by night to Berea, and when they arrived they went into the Jewish </a:t>
            </a:r>
            <a:r>
              <a:rPr lang="en-US" sz="2000" b="1" i="1">
                <a:solidFill>
                  <a:srgbClr val="002060"/>
                </a:solidFill>
                <a:latin typeface="Arial" panose="020B0604020202020204" pitchFamily="34" charset="0"/>
                <a:cs typeface="Arial" panose="020B0604020202020204" pitchFamily="34" charset="0"/>
              </a:rPr>
              <a:t>synagogue”							ESV</a:t>
            </a: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798264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1995F2-002A-164A-B78A-DFF4A1851A15}"/>
              </a:ext>
            </a:extLst>
          </p:cNvPr>
          <p:cNvSpPr>
            <a:spLocks noGrp="1"/>
          </p:cNvSpPr>
          <p:nvPr>
            <p:ph type="title"/>
          </p:nvPr>
        </p:nvSpPr>
        <p:spPr/>
        <p:txBody>
          <a:bodyPr>
            <a:normAutofit/>
          </a:bodyPr>
          <a:lstStyle/>
          <a:p>
            <a:r>
              <a:rPr lang="en-US" sz="3200" dirty="0"/>
              <a:t>Who wrote the book?</a:t>
            </a:r>
          </a:p>
        </p:txBody>
      </p:sp>
      <p:sp>
        <p:nvSpPr>
          <p:cNvPr id="3" name="Content Placeholder 2">
            <a:extLst>
              <a:ext uri="{FF2B5EF4-FFF2-40B4-BE49-F238E27FC236}">
                <a16:creationId xmlns:a16="http://schemas.microsoft.com/office/drawing/2014/main" id="{5E7501FA-4B80-4141-93D0-C3D4AEF3C1F8}"/>
              </a:ext>
            </a:extLst>
          </p:cNvPr>
          <p:cNvSpPr>
            <a:spLocks noGrp="1"/>
          </p:cNvSpPr>
          <p:nvPr>
            <p:ph idx="1"/>
          </p:nvPr>
        </p:nvSpPr>
        <p:spPr>
          <a:xfrm>
            <a:off x="177450" y="3630460"/>
            <a:ext cx="8890350" cy="3196225"/>
          </a:xfrm>
        </p:spPr>
        <p:txBody>
          <a:bodyPr>
            <a:normAutofit lnSpcReduction="10000"/>
          </a:bodyPr>
          <a:lstStyle/>
          <a:p>
            <a:pPr marL="118872" indent="0">
              <a:buNone/>
            </a:pPr>
            <a:r>
              <a:rPr lang="en-US" sz="2000" b="1" dirty="0">
                <a:latin typeface="Arial" panose="020B0604020202020204" pitchFamily="34" charset="0"/>
                <a:cs typeface="Arial" panose="020B0604020202020204" pitchFamily="34" charset="0"/>
              </a:rPr>
              <a:t>Although Paul gives Timothy and Silas credit for being with him, verse 3:17 clearly indicates that Paul is the author and he wanted the Thessalonian brethren to be able to verify that fact by his handwriting.</a:t>
            </a:r>
          </a:p>
          <a:p>
            <a:pPr marL="118872" indent="0">
              <a:buNone/>
            </a:pPr>
            <a:endParaRPr lang="en-US" sz="800" b="1" dirty="0">
              <a:latin typeface="Arial" panose="020B0604020202020204" pitchFamily="34" charset="0"/>
              <a:cs typeface="Arial" panose="020B0604020202020204" pitchFamily="34" charset="0"/>
            </a:endParaRPr>
          </a:p>
          <a:p>
            <a:pPr marL="118872" indent="0">
              <a:buNone/>
            </a:pPr>
            <a:r>
              <a:rPr lang="en-US" sz="2000" b="1" dirty="0">
                <a:latin typeface="Arial" panose="020B0604020202020204" pitchFamily="34" charset="0"/>
                <a:cs typeface="Arial" panose="020B0604020202020204" pitchFamily="34" charset="0"/>
              </a:rPr>
              <a:t>Of more importance is WHY Paul wrote the book.  Just because Paul visited a city, preached the gospel for weeks or months, and founded a church by guiding converts to the faith, this did not protect the new church from false teachers.  In fact, the immaturity of any new church presented a perfect target for those who mislead and distort the truth.  </a:t>
            </a:r>
          </a:p>
          <a:p>
            <a:pPr marL="118872" indent="0">
              <a:buNone/>
            </a:pPr>
            <a:endParaRPr lang="en-US" sz="900" b="1" dirty="0">
              <a:latin typeface="Arial" panose="020B0604020202020204" pitchFamily="34" charset="0"/>
              <a:cs typeface="Arial" panose="020B0604020202020204" pitchFamily="34" charset="0"/>
            </a:endParaRPr>
          </a:p>
          <a:p>
            <a:pPr marL="118872" indent="0">
              <a:buNone/>
            </a:pPr>
            <a:r>
              <a:rPr lang="en-US" sz="2000" b="1" dirty="0">
                <a:latin typeface="Arial" panose="020B0604020202020204" pitchFamily="34" charset="0"/>
                <a:cs typeface="Arial" panose="020B0604020202020204" pitchFamily="34" charset="0"/>
              </a:rPr>
              <a:t>Apparently, that is what has occurred in Thessalonica, prompting Paul to write this second epistle.   </a:t>
            </a:r>
          </a:p>
        </p:txBody>
      </p:sp>
      <p:sp>
        <p:nvSpPr>
          <p:cNvPr id="4" name="TextBox 3"/>
          <p:cNvSpPr txBox="1"/>
          <p:nvPr/>
        </p:nvSpPr>
        <p:spPr>
          <a:xfrm>
            <a:off x="685799" y="2257961"/>
            <a:ext cx="8229601" cy="1323439"/>
          </a:xfrm>
          <a:prstGeom prst="rect">
            <a:avLst/>
          </a:prstGeom>
          <a:noFill/>
        </p:spPr>
        <p:txBody>
          <a:bodyPr wrap="square" rtlCol="0">
            <a:spAutoFit/>
          </a:bodyPr>
          <a:lstStyle/>
          <a:p>
            <a:r>
              <a:rPr lang="en-US" sz="2000" b="1" dirty="0">
                <a:latin typeface="Arial" panose="020B0604020202020204" pitchFamily="34" charset="0"/>
                <a:cs typeface="Arial" panose="020B0604020202020204" pitchFamily="34" charset="0"/>
              </a:rPr>
              <a:t>2 </a:t>
            </a:r>
            <a:r>
              <a:rPr lang="en-US" sz="2000" b="1" dirty="0" err="1">
                <a:latin typeface="Arial" panose="020B0604020202020204" pitchFamily="34" charset="0"/>
                <a:cs typeface="Arial" panose="020B0604020202020204" pitchFamily="34" charset="0"/>
              </a:rPr>
              <a:t>Thes</a:t>
            </a:r>
            <a:r>
              <a:rPr lang="en-US" sz="2000" b="1" dirty="0">
                <a:latin typeface="Arial" panose="020B0604020202020204" pitchFamily="34" charset="0"/>
                <a:cs typeface="Arial" panose="020B0604020202020204" pitchFamily="34" charset="0"/>
              </a:rPr>
              <a:t> 1:1   </a:t>
            </a:r>
            <a:r>
              <a:rPr lang="en-US" sz="2000" b="1" i="1" dirty="0">
                <a:solidFill>
                  <a:srgbClr val="002060"/>
                </a:solidFill>
                <a:latin typeface="Arial" panose="020B0604020202020204" pitchFamily="34" charset="0"/>
                <a:cs typeface="Arial" panose="020B0604020202020204" pitchFamily="34" charset="0"/>
              </a:rPr>
              <a:t>Paul, Silvanus, and Timothy, to the church of the Thessalonians . . . </a:t>
            </a:r>
          </a:p>
          <a:p>
            <a:r>
              <a:rPr lang="en-US" sz="2000" b="1" dirty="0">
                <a:latin typeface="Arial" panose="020B0604020202020204" pitchFamily="34" charset="0"/>
                <a:cs typeface="Arial" panose="020B0604020202020204" pitchFamily="34" charset="0"/>
              </a:rPr>
              <a:t>2 </a:t>
            </a:r>
            <a:r>
              <a:rPr lang="en-US" sz="2000" b="1" dirty="0" err="1">
                <a:latin typeface="Arial" panose="020B0604020202020204" pitchFamily="34" charset="0"/>
                <a:cs typeface="Arial" panose="020B0604020202020204" pitchFamily="34" charset="0"/>
              </a:rPr>
              <a:t>Thes</a:t>
            </a:r>
            <a:r>
              <a:rPr lang="en-US" sz="2000" b="1" dirty="0">
                <a:latin typeface="Arial" panose="020B0604020202020204" pitchFamily="34" charset="0"/>
                <a:cs typeface="Arial" panose="020B0604020202020204" pitchFamily="34" charset="0"/>
              </a:rPr>
              <a:t> 3:17  </a:t>
            </a:r>
            <a:r>
              <a:rPr lang="en-US" sz="2000" b="1" i="1" dirty="0">
                <a:solidFill>
                  <a:srgbClr val="002060"/>
                </a:solidFill>
                <a:latin typeface="Arial" panose="020B0604020202020204" pitchFamily="34" charset="0"/>
                <a:cs typeface="Arial" panose="020B0604020202020204" pitchFamily="34" charset="0"/>
              </a:rPr>
              <a:t>The salutation of Paul with my own hand, which is a sign in every epistle; so I write.</a:t>
            </a:r>
          </a:p>
        </p:txBody>
      </p:sp>
      <p:sp>
        <p:nvSpPr>
          <p:cNvPr id="5" name="TextBox 4"/>
          <p:cNvSpPr txBox="1"/>
          <p:nvPr/>
        </p:nvSpPr>
        <p:spPr>
          <a:xfrm>
            <a:off x="228600" y="1524000"/>
            <a:ext cx="8610601" cy="707886"/>
          </a:xfrm>
          <a:prstGeom prst="rect">
            <a:avLst/>
          </a:prstGeom>
          <a:noFill/>
        </p:spPr>
        <p:txBody>
          <a:bodyPr wrap="square" rtlCol="0">
            <a:spAutoFit/>
          </a:bodyPr>
          <a:lstStyle/>
          <a:p>
            <a:r>
              <a:rPr lang="en-US" sz="2000" b="1" dirty="0">
                <a:latin typeface="Arial" panose="020B0604020202020204" pitchFamily="34" charset="0"/>
                <a:cs typeface="Arial" panose="020B0604020202020204" pitchFamily="34" charset="0"/>
              </a:rPr>
              <a:t>Neither authorship nor audience of the book is in question.  Examine the first verse and the next to last verse of the book.</a:t>
            </a:r>
          </a:p>
        </p:txBody>
      </p:sp>
    </p:spTree>
    <p:extLst>
      <p:ext uri="{BB962C8B-B14F-4D97-AF65-F5344CB8AC3E}">
        <p14:creationId xmlns:p14="http://schemas.microsoft.com/office/powerpoint/2010/main" val="169352277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1383</TotalTime>
  <Words>5710</Words>
  <Application>Microsoft Macintosh PowerPoint</Application>
  <PresentationFormat>On-screen Show (4:3)</PresentationFormat>
  <Paragraphs>500</Paragraphs>
  <Slides>24</Slides>
  <Notes>6</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24</vt:i4>
      </vt:variant>
    </vt:vector>
  </HeadingPairs>
  <TitlesOfParts>
    <vt:vector size="35" baseType="lpstr">
      <vt:lpstr>Abadi MT Condensed Extra Bold</vt:lpstr>
      <vt:lpstr>Aharoni</vt:lpstr>
      <vt:lpstr>Arial</vt:lpstr>
      <vt:lpstr>Arial Black</vt:lpstr>
      <vt:lpstr>Calibri</vt:lpstr>
      <vt:lpstr>Corbel</vt:lpstr>
      <vt:lpstr>Symbol</vt:lpstr>
      <vt:lpstr>Wingdings</vt:lpstr>
      <vt:lpstr>Wingdings 2</vt:lpstr>
      <vt:lpstr>Wingdings 3</vt:lpstr>
      <vt:lpstr>Module</vt:lpstr>
      <vt:lpstr>Symphony of the Scriptures</vt:lpstr>
      <vt:lpstr>2 Thessalonians</vt:lpstr>
      <vt:lpstr>PowerPoint Presentation</vt:lpstr>
      <vt:lpstr>PowerPoint Presentation</vt:lpstr>
      <vt:lpstr>About the New Testament  “Canon”</vt:lpstr>
      <vt:lpstr>PowerPoint Presentation</vt:lpstr>
      <vt:lpstr>PowerPoint Presentation</vt:lpstr>
      <vt:lpstr>PowerPoint Presentation</vt:lpstr>
      <vt:lpstr>Who wrote the book?</vt:lpstr>
      <vt:lpstr>Why he wrote the book</vt:lpstr>
      <vt:lpstr>Where are we?</vt:lpstr>
      <vt:lpstr>Misconceptions from False Teachers?</vt:lpstr>
      <vt:lpstr>Misconceptions from 1 Thessalonians?</vt:lpstr>
      <vt:lpstr>Brief Outline</vt:lpstr>
      <vt:lpstr>Why is 2 Thessalonians so important?</vt:lpstr>
      <vt:lpstr>What’s the point?</vt:lpstr>
      <vt:lpstr>How do I apply this?</vt:lpstr>
      <vt:lpstr>Traditions in 2 Thessalonians 2:15 </vt:lpstr>
      <vt:lpstr>Who is the man of sin (lawlessness)? </vt:lpstr>
      <vt:lpstr>Who is the man of sin (lawlessness)? (2:3-12)</vt:lpstr>
      <vt:lpstr>Who is the man of sin (lawlessness)? (2:3-12)</vt:lpstr>
      <vt:lpstr>Treatment of Disorderly Members</vt:lpstr>
      <vt:lpstr>Six Commands in This Passage  (2 Thes 3:6-15 )</vt:lpstr>
      <vt:lpstr>2 Thessalonians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rfink</dc:creator>
  <cp:lastModifiedBy>Ross Fink</cp:lastModifiedBy>
  <cp:revision>106</cp:revision>
  <cp:lastPrinted>2022-05-21T17:05:33Z</cp:lastPrinted>
  <dcterms:created xsi:type="dcterms:W3CDTF">2010-11-07T11:38:16Z</dcterms:created>
  <dcterms:modified xsi:type="dcterms:W3CDTF">2023-01-09T13:28:27Z</dcterms:modified>
</cp:coreProperties>
</file>